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2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300" r:id="rId7"/>
    <p:sldId id="301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79" r:id="rId17"/>
    <p:sldId id="266" r:id="rId18"/>
    <p:sldId id="284" r:id="rId19"/>
    <p:sldId id="285" r:id="rId20"/>
    <p:sldId id="268" r:id="rId21"/>
    <p:sldId id="276" r:id="rId22"/>
    <p:sldId id="280" r:id="rId23"/>
    <p:sldId id="271" r:id="rId24"/>
    <p:sldId id="273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029"/>
    <a:srgbClr val="ED1361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670" autoAdjust="0"/>
  </p:normalViewPr>
  <p:slideViewPr>
    <p:cSldViewPr>
      <p:cViewPr varScale="1">
        <p:scale>
          <a:sx n="72" d="100"/>
          <a:sy n="72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vno\Desktop\BUDZET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dirty="0">
                <a:solidFill>
                  <a:schemeClr val="bg1"/>
                </a:solidFill>
              </a:rPr>
              <a:t>Структура прихода и примања</a:t>
            </a:r>
            <a:endParaRPr lang="en-US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1861535412849"/>
          <c:y val="0.33688213679172496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Lbls>
            <c:dLbl>
              <c:idx val="0"/>
              <c:layout>
                <c:manualLayout>
                  <c:x val="-4.2958559301813005E-2"/>
                  <c:y val="-0.130990767330554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Порези на доходак,добит и капиталне добитке
</a:t>
                    </a:r>
                    <a:r>
                      <a:rPr lang="ru-RU" dirty="0" smtClean="0"/>
                      <a:t>27,93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5.6971638175428392E-2"/>
                  <c:y val="-2.92431681333950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Трансфери и</a:t>
                    </a:r>
                    <a:r>
                      <a:rPr lang="sr-Cyrl-RS" baseline="0" dirty="0" smtClean="0"/>
                      <a:t>  донације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33,11</a:t>
                    </a:r>
                    <a:r>
                      <a:rPr lang="sr-Cyrl-RS" baseline="0" dirty="0" smtClean="0"/>
                      <a:t> 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63E-2"/>
                  <c:y val="-1.460651536205038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Порези на имовину
</a:t>
                    </a:r>
                    <a:r>
                      <a:rPr lang="sr-Cyrl-RS" dirty="0" smtClean="0"/>
                      <a:t>19,86</a:t>
                    </a:r>
                    <a:r>
                      <a:rPr lang="sr-Cyrl-RS" baseline="0" dirty="0" smtClean="0"/>
                      <a:t> 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Порези</a:t>
                    </a:r>
                    <a:r>
                      <a:rPr lang="ru-RU" baseline="0" dirty="0" smtClean="0"/>
                      <a:t> на добра и услуге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11,09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3.8413711383149529E-2"/>
                  <c:y val="-6.226141732283500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Приходи од имовине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4,98</a:t>
                    </a:r>
                    <a:r>
                      <a:rPr lang="sr-Cyrl-RS" baseline="0" dirty="0" smtClean="0"/>
                      <a:t> %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134157536933458"/>
                      <c:h val="0.17086774741392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Порези на доходак,добит и капиталне добитке</c:v>
                </c:pt>
                <c:pt idx="1">
                  <c:v>трансфери</c:v>
                </c:pt>
                <c:pt idx="2">
                  <c:v>Порези на имовину</c:v>
                </c:pt>
                <c:pt idx="3">
                  <c:v>Приходи од имовине</c:v>
                </c:pt>
                <c:pt idx="4">
                  <c:v>Порези на добра и услуге</c:v>
                </c:pt>
              </c:strCache>
            </c:strRef>
          </c:cat>
          <c:val>
            <c:numRef>
              <c:f>'Prihodi i primanja'!$D$6:$D$10</c:f>
              <c:numCache>
                <c:formatCode>#,##0.00</c:formatCode>
                <c:ptCount val="5"/>
                <c:pt idx="0">
                  <c:v>42977600</c:v>
                </c:pt>
                <c:pt idx="1">
                  <c:v>35410000</c:v>
                </c:pt>
                <c:pt idx="2">
                  <c:v>25000000</c:v>
                </c:pt>
                <c:pt idx="3">
                  <c:v>34100000</c:v>
                </c:pt>
                <c:pt idx="4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41974529763158"/>
          <c:y val="0.30876069062795758"/>
          <c:w val="0.53601721202415265"/>
          <c:h val="0.4739690597498855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2.8762198253723677E-2"/>
                  <c:y val="0.181082126638932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Расходи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за з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апослене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39,14%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472483813175125"/>
                      <c:h val="0.2350618077502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0.17668207498715977"/>
                  <c:y val="0.170354419983216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коришћење услуга и роба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42,71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108274793847996"/>
                      <c:h val="0.183236381166639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6.5742167437082832E-2"/>
                  <c:y val="0.222745098039216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дотације и трансфери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4,33%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4791987673343668"/>
                  <c:y val="8.784313725490150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социјална 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помоћ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2,82%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6.9851214669044717E-2"/>
                  <c:y val="-9.3776135125966581E-2"/>
                </c:manualLayout>
              </c:layout>
              <c:tx>
                <c:rich>
                  <a:bodyPr/>
                  <a:lstStyle/>
                  <a:p>
                    <a:r>
                      <a:rPr lang="sr-Cyrl-RS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остали расходи
</a:t>
                    </a:r>
                    <a:r>
                      <a:rPr lang="sr-Cyrl-R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3,74%</a:t>
                    </a:r>
                    <a:endParaRPr lang="sr-Cyrl-R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0.13148433487416539"/>
                  <c:y val="-0.120076419019051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Основна средства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4,26</a:t>
                    </a:r>
                    <a:r>
                      <a:rPr lang="sr-Cyrl-RS" sz="14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sz="1400" dirty="0" smtClean="0"/>
                      <a:t>%</a:t>
                    </a:r>
                    <a:endParaRPr lang="sr-Cyrl-RS" sz="1400" dirty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484803998883807"/>
                      <c:h val="0.196605424321959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0.24447868515665119"/>
                  <c:y val="3.0234315948601664E-3"/>
                </c:manualLayout>
              </c:layout>
              <c:tx>
                <c:rich>
                  <a:bodyPr/>
                  <a:lstStyle/>
                  <a:p>
                    <a:r>
                      <a:rPr lang="sr-Cyrl-RS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средства резерве 
</a:t>
                    </a:r>
                    <a:r>
                      <a:rPr lang="sr-Cyrl-RS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2,82</a:t>
                    </a:r>
                    <a:r>
                      <a:rPr lang="sr-Cyrl-RS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b="1" dirty="0" smtClean="0"/>
                      <a:t>%</a:t>
                    </a:r>
                    <a:endParaRPr lang="sr-Cyrl-RS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#,##0.00</c:formatCode>
                <c:ptCount val="8"/>
                <c:pt idx="0">
                  <c:v>67183060</c:v>
                </c:pt>
                <c:pt idx="1">
                  <c:v>44701940</c:v>
                </c:pt>
                <c:pt idx="3">
                  <c:v>10549600</c:v>
                </c:pt>
                <c:pt idx="4">
                  <c:v>3113000</c:v>
                </c:pt>
                <c:pt idx="5">
                  <c:v>7020000</c:v>
                </c:pt>
                <c:pt idx="6">
                  <c:v>3400000</c:v>
                </c:pt>
                <c:pt idx="7">
                  <c:v>4000000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5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/>
      <dgm:t>
        <a:bodyPr/>
        <a:lstStyle/>
        <a:p>
          <a:r>
            <a:rPr lang="sr-Cyrl-RS" sz="1600" b="1" dirty="0" smtClean="0"/>
            <a:t>ПРЕДСЕДНИК ОПШТИНЕ</a:t>
          </a:r>
        </a:p>
        <a:p>
          <a:r>
            <a:rPr lang="sr-Cyrl-RS" sz="1600" b="1" dirty="0" smtClean="0"/>
            <a:t>ОПШТИНСКО ВЕЋЕ</a:t>
          </a:r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ScaleX="70360" custScaleY="63892" custLinFactNeighborX="45320" custLinFactNeighborY="2648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6" custScaleX="82907" custScaleY="79085" custLinFactX="200000" custLinFactNeighborX="207964" custLinFactNeighborY="-46041"/>
      <dgm:spPr/>
      <dgm:t>
        <a:bodyPr/>
        <a:lstStyle/>
        <a:p>
          <a:endParaRPr lang="en-US"/>
        </a:p>
      </dgm:t>
    </dgm:pt>
    <dgm:pt modelId="{8EA36E17-C808-4A8F-B550-8E3BDDE3A6F4}" type="pres">
      <dgm:prSet presAssocID="{BDD04F37-85A8-4736-987B-C65A16E753DF}" presName="Accent2" presStyleLbl="node1" presStyleIdx="1" presStyleCnt="6"/>
      <dgm:spPr/>
      <dgm:t>
        <a:bodyPr/>
        <a:lstStyle/>
        <a:p>
          <a:endParaRPr lang="en-US"/>
        </a:p>
      </dgm:t>
    </dgm:pt>
    <dgm:pt modelId="{004949FA-7FD1-4B77-A362-5945ADA91CA9}" type="pres">
      <dgm:prSet presAssocID="{BDD04F37-85A8-4736-987B-C65A16E753DF}" presName="Accent3" presStyleLbl="node1" presStyleIdx="2" presStyleCnt="6" custLinFactX="300000" custLinFactNeighborX="383404" custLinFactNeighborY="17827"/>
      <dgm:spPr/>
      <dgm:t>
        <a:bodyPr/>
        <a:lstStyle/>
        <a:p>
          <a:endParaRPr lang="en-US"/>
        </a:p>
      </dgm:t>
    </dgm:pt>
    <dgm:pt modelId="{26FE1052-C82D-4BB2-8303-E4D063782600}" type="pres">
      <dgm:prSet presAssocID="{BDD04F37-85A8-4736-987B-C65A16E753DF}" presName="Accent4" presStyleLbl="node1" presStyleIdx="3" presStyleCnt="6"/>
      <dgm:spPr/>
      <dgm:t>
        <a:bodyPr/>
        <a:lstStyle/>
        <a:p>
          <a:endParaRPr lang="en-US"/>
        </a:p>
      </dgm:t>
    </dgm:pt>
    <dgm:pt modelId="{5B5715D4-85E8-4263-BFCE-8CF5FFF5C6FE}" type="pres">
      <dgm:prSet presAssocID="{BDD04F37-85A8-4736-987B-C65A16E753DF}" presName="Accent5" presStyleLbl="node1" presStyleIdx="4" presStyleCnt="6" custLinFactX="-63129" custLinFactNeighborX="-100000" custLinFactNeighborY="89236"/>
      <dgm:spPr/>
      <dgm:t>
        <a:bodyPr/>
        <a:lstStyle/>
        <a:p>
          <a:endParaRPr lang="en-US"/>
        </a:p>
      </dgm:t>
    </dgm:pt>
    <dgm:pt modelId="{6384018A-26AF-4566-8127-D62355903781}" type="pres">
      <dgm:prSet presAssocID="{BDD04F37-85A8-4736-987B-C65A16E753DF}" presName="Accent6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b="1" dirty="0"/>
            <a:t>Закони и прописи:</a:t>
          </a:r>
        </a:p>
        <a:p>
          <a:pPr algn="l"/>
          <a:r>
            <a:rPr lang="sr-Cyrl-RS" sz="1400" b="1" dirty="0"/>
            <a:t>Закон о финансирању локалне самоуправе,</a:t>
          </a:r>
          <a:endParaRPr lang="sr-Latn-RS" sz="1400" b="1" dirty="0"/>
        </a:p>
        <a:p>
          <a:pPr algn="l"/>
          <a:r>
            <a:rPr lang="sr-Cyrl-RS" sz="1400" b="1" dirty="0"/>
            <a:t>Закон о буџетском систему,</a:t>
          </a:r>
          <a:endParaRPr lang="sr-Latn-RS" sz="1400" b="1" dirty="0"/>
        </a:p>
        <a:p>
          <a:pPr algn="l"/>
          <a:r>
            <a:rPr lang="sr-Cyrl-RS" sz="1400" b="1" dirty="0"/>
            <a:t>Закон о локалној самоуправи, </a:t>
          </a:r>
          <a:endParaRPr lang="sr-Latn-RS" sz="1400" b="1" dirty="0"/>
        </a:p>
        <a:p>
          <a:pPr algn="l"/>
          <a:r>
            <a:rPr lang="sr-Cyrl-RS" sz="1400" b="1" dirty="0"/>
            <a:t>Упутство Министарства финансија за припрему одлуке о буџету за </a:t>
          </a:r>
          <a:r>
            <a:rPr lang="sr-Cyrl-RS" sz="1400" b="1" dirty="0" smtClean="0"/>
            <a:t>20</a:t>
          </a:r>
          <a:r>
            <a:rPr lang="en-GB" sz="1400" b="1" dirty="0" smtClean="0"/>
            <a:t>21</a:t>
          </a:r>
          <a:r>
            <a:rPr lang="sr-Cyrl-RS" sz="1400" b="1" dirty="0" smtClean="0"/>
            <a:t>. </a:t>
          </a:r>
          <a:r>
            <a:rPr lang="sr-Cyrl-RS" sz="1400" b="1" dirty="0"/>
            <a:t>годину и др.</a:t>
          </a:r>
        </a:p>
        <a:p>
          <a:pPr algn="l"/>
          <a:r>
            <a:rPr lang="sr-Cyrl-RS" sz="1400" b="1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b="1" dirty="0"/>
            <a:t>Стратешки документи:</a:t>
          </a:r>
        </a:p>
        <a:p>
          <a:pPr algn="l"/>
          <a:r>
            <a:rPr lang="sr-Cyrl-RS" sz="1400" b="1" dirty="0"/>
            <a:t>Стратегија развоја</a:t>
          </a:r>
          <a:endParaRPr lang="sr-Latn-RS" sz="1400" b="1" dirty="0">
            <a:solidFill>
              <a:srgbClr val="FF0000"/>
            </a:solidFill>
          </a:endParaRPr>
        </a:p>
        <a:p>
          <a:pPr algn="l"/>
          <a:r>
            <a:rPr lang="sr-Cyrl-RS" sz="1400" b="1" dirty="0"/>
            <a:t>Акциони планови за поједине области</a:t>
          </a:r>
          <a:endParaRPr lang="en-US" sz="1400" b="1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b="1" dirty="0"/>
            <a:t>Потребе буџетских корисника</a:t>
          </a:r>
          <a:endParaRPr lang="en-US" sz="1400" b="1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b="1" dirty="0" smtClean="0"/>
            <a:t>Започети пројекти из ранијих година</a:t>
          </a:r>
          <a:endParaRPr lang="en-US" sz="1400" b="1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b="1" dirty="0"/>
            <a:t>Остварење прошлогодишњег буџета</a:t>
          </a:r>
          <a:endParaRPr lang="en-US" sz="1400" b="1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65945" custScaleY="90176" custLinFactNeighborX="19390" custLinFactNeighborY="1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250076" custScaleY="289610" custLinFactNeighborX="-3789" custLinFactNeighborY="-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Укупан буџет општине </a:t>
          </a:r>
          <a:r>
            <a:rPr lang="sr-Cyrl-RS" sz="1300" b="1" dirty="0" smtClean="0">
              <a:solidFill>
                <a:schemeClr val="bg1"/>
              </a:solidFill>
            </a:rPr>
            <a:t> 166,868,714.00</a:t>
          </a:r>
          <a:endParaRPr lang="en-US" sz="1800" b="1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 dirty="0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1400" b="1" dirty="0" smtClean="0">
              <a:solidFill>
                <a:schemeClr val="bg1"/>
              </a:solidFill>
            </a:rPr>
            <a:t>Порески приходи</a:t>
          </a:r>
        </a:p>
        <a:p>
          <a:r>
            <a:rPr lang="en-GB" sz="1400" b="1" dirty="0" smtClean="0">
              <a:solidFill>
                <a:schemeClr val="bg1"/>
              </a:solidFill>
            </a:rPr>
            <a:t>98</a:t>
          </a:r>
          <a:r>
            <a:rPr lang="sr-Cyrl-RS" sz="1400" b="1" dirty="0" smtClean="0">
              <a:solidFill>
                <a:schemeClr val="bg1"/>
              </a:solidFill>
            </a:rPr>
            <a:t>,231,</a:t>
          </a:r>
          <a:r>
            <a:rPr lang="en-GB" sz="1400" b="1" dirty="0" smtClean="0">
              <a:solidFill>
                <a:schemeClr val="bg1"/>
              </a:solidFill>
            </a:rPr>
            <a:t>767</a:t>
          </a:r>
          <a:r>
            <a:rPr lang="en-US" sz="1400" b="1" dirty="0" smtClean="0">
              <a:solidFill>
                <a:schemeClr val="bg1"/>
              </a:solidFill>
            </a:rPr>
            <a:t>.00</a:t>
          </a:r>
          <a:endParaRPr lang="en-US" sz="1400" b="1" dirty="0">
            <a:solidFill>
              <a:schemeClr val="bg1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 dirty="0"/>
        </a:p>
      </dgm:t>
    </dgm:pt>
    <dgm:pt modelId="{258C614E-C25D-47E8-BC69-ECC42BFEC5CC}">
      <dgm:prSet custT="1"/>
      <dgm:spPr/>
      <dgm:t>
        <a:bodyPr/>
        <a:lstStyle/>
        <a:p>
          <a:pPr algn="ctr"/>
          <a:r>
            <a:rPr lang="sr-Cyrl-RS" sz="1200" b="1" dirty="0" smtClean="0">
              <a:solidFill>
                <a:schemeClr val="bg1"/>
              </a:solidFill>
            </a:rPr>
            <a:t>Непорески приходи</a:t>
          </a:r>
        </a:p>
        <a:p>
          <a:pPr algn="ctr"/>
          <a:r>
            <a:rPr lang="en-GB" sz="1200" b="1" dirty="0" smtClean="0">
              <a:solidFill>
                <a:schemeClr val="bg1"/>
              </a:solidFill>
            </a:rPr>
            <a:t>8</a:t>
          </a:r>
          <a:r>
            <a:rPr lang="sr-Cyrl-RS" sz="1200" b="1" dirty="0" smtClean="0">
              <a:solidFill>
                <a:schemeClr val="bg1"/>
              </a:solidFill>
            </a:rPr>
            <a:t>,300,000.00</a:t>
          </a:r>
          <a:endParaRPr lang="en-US" sz="1200" b="1" dirty="0">
            <a:solidFill>
              <a:schemeClr val="bg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 dirty="0"/>
        </a:p>
      </dgm:t>
    </dgm:pt>
    <dgm:pt modelId="{5D916380-7CCF-449D-BDCA-87F1203B910F}">
      <dgm:prSet custT="1"/>
      <dgm:spPr/>
      <dgm:t>
        <a:bodyPr/>
        <a:lstStyle/>
        <a:p>
          <a:r>
            <a:rPr lang="sr-Cyrl-RS" sz="1200" b="1" dirty="0" smtClean="0">
              <a:solidFill>
                <a:schemeClr val="bg1"/>
              </a:solidFill>
            </a:rPr>
            <a:t>Трансфери и5дотације</a:t>
          </a:r>
          <a:r>
            <a:rPr lang="en-GB" sz="1200" b="1" dirty="0" smtClean="0">
              <a:solidFill>
                <a:schemeClr val="bg1"/>
              </a:solidFill>
            </a:rPr>
            <a:t> </a:t>
          </a:r>
          <a:endParaRPr lang="sr-Cyrl-RS" sz="1200" b="1" dirty="0" smtClean="0">
            <a:solidFill>
              <a:schemeClr val="bg1"/>
            </a:solidFill>
          </a:endParaRPr>
        </a:p>
        <a:p>
          <a:r>
            <a:rPr lang="sr-Cyrl-RS" sz="1200" b="1" dirty="0" smtClean="0">
              <a:solidFill>
                <a:schemeClr val="bg1"/>
              </a:solidFill>
            </a:rPr>
            <a:t>52,236,947.00</a:t>
          </a:r>
          <a:endParaRPr lang="en-US" sz="1200" b="1" dirty="0">
            <a:solidFill>
              <a:schemeClr val="bg1"/>
            </a:solidFill>
          </a:endParaRPr>
        </a:p>
      </dgm:t>
    </dgm:pt>
    <dgm:pt modelId="{E3179843-4FD0-4AAE-8FDA-20377EE9CE47}" type="parTrans" cxnId="{45230F1C-4F30-4BC4-8CA9-D4F277A67D18}">
      <dgm:prSet/>
      <dgm:spPr/>
      <dgm:t>
        <a:bodyPr/>
        <a:lstStyle/>
        <a:p>
          <a:endParaRPr lang="en-US"/>
        </a:p>
      </dgm:t>
    </dgm:pt>
    <dgm:pt modelId="{F84FBBAF-F0C0-4082-BF63-A09B496159AA}" type="sibTrans" cxnId="{45230F1C-4F30-4BC4-8CA9-D4F277A67D18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ScaleX="178676" custLinFactX="198964" custLinFactNeighborX="200000" custLinFactNeighborY="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LinFactX="-31518" custLinFactNeighborX="-100000" custLinFactNeighborY="-1451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ScaleX="151359" custLinFactX="-200000" custLinFactNeighborX="-299472" custLinFactNeighborY="-78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 custLinFactX="-18245" custLinFactNeighborX="-100000" custLinFactNeighborY="-526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84316" custScaleY="80969" custLinFactX="190820" custLinFactNeighborX="200000" custLinFactNeighborY="-2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45775-06DD-4AEB-8AA7-661B2C2D4A6B}" type="pres">
      <dgm:prSet presAssocID="{097825AB-8F2B-4EF3-ABE1-7DCEF8027B99}" presName="spacerL" presStyleCnt="0"/>
      <dgm:spPr/>
    </dgm:pt>
    <dgm:pt modelId="{15B9BC48-25F6-42D0-962A-C5300817F5D6}" type="pres">
      <dgm:prSet presAssocID="{097825AB-8F2B-4EF3-ABE1-7DCEF8027B99}" presName="sibTrans" presStyleLbl="sibTrans2D1" presStyleIdx="2" presStyleCnt="3" custLinFactX="-67462" custLinFactNeighborX="-100000" custLinFactNeighborY="14765"/>
      <dgm:spPr/>
      <dgm:t>
        <a:bodyPr/>
        <a:lstStyle/>
        <a:p>
          <a:endParaRPr lang="en-US"/>
        </a:p>
      </dgm:t>
    </dgm:pt>
    <dgm:pt modelId="{B0C950C1-27EC-4F90-9D03-FE91C2F30B37}" type="pres">
      <dgm:prSet presAssocID="{097825AB-8F2B-4EF3-ABE1-7DCEF8027B99}" presName="spacerR" presStyleCnt="0"/>
      <dgm:spPr/>
    </dgm:pt>
    <dgm:pt modelId="{6F417702-EF99-4C64-80D3-8DB24BEF1DD6}" type="pres">
      <dgm:prSet presAssocID="{5D916380-7CCF-449D-BDCA-87F1203B910F}" presName="node" presStyleLbl="node1" presStyleIdx="3" presStyleCnt="4" custScaleX="164004" custScaleY="96160" custLinFactX="-255403" custLinFactNeighborX="-300000" custLinFactNeighborY="3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4EEDCD0-A5A2-4CDF-8B7B-CAC0AE52FD5B}" type="presOf" srcId="{097825AB-8F2B-4EF3-ABE1-7DCEF8027B99}" destId="{15B9BC48-25F6-42D0-962A-C5300817F5D6}" srcOrd="0" destOrd="0" presId="urn:microsoft.com/office/officeart/2005/8/layout/equation1"/>
    <dgm:cxn modelId="{10BBE583-7150-488C-8262-392C07362DC4}" type="presOf" srcId="{5D916380-7CCF-449D-BDCA-87F1203B910F}" destId="{6F417702-EF99-4C64-80D3-8DB24BEF1DD6}" srcOrd="0" destOrd="0" presId="urn:microsoft.com/office/officeart/2005/8/layout/equation1"/>
    <dgm:cxn modelId="{45230F1C-4F30-4BC4-8CA9-D4F277A67D18}" srcId="{028ECFAC-63B3-40F0-9E03-B31D365E432C}" destId="{5D916380-7CCF-449D-BDCA-87F1203B910F}" srcOrd="3" destOrd="0" parTransId="{E3179843-4FD0-4AAE-8FDA-20377EE9CE47}" sibTransId="{F84FBBAF-F0C0-4082-BF63-A09B496159AA}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E6D180C2-9FE5-4FBE-9E59-58611C7CCDBA}" type="presParOf" srcId="{688A0EC4-0F6D-4987-959D-CA5F27B3CF24}" destId="{21845775-06DD-4AEB-8AA7-661B2C2D4A6B}" srcOrd="9" destOrd="0" presId="urn:microsoft.com/office/officeart/2005/8/layout/equation1"/>
    <dgm:cxn modelId="{CDD88849-68E4-48FB-A6F7-927869052F4F}" type="presParOf" srcId="{688A0EC4-0F6D-4987-959D-CA5F27B3CF24}" destId="{15B9BC48-25F6-42D0-962A-C5300817F5D6}" srcOrd="10" destOrd="0" presId="urn:microsoft.com/office/officeart/2005/8/layout/equation1"/>
    <dgm:cxn modelId="{868CF527-F0B6-452E-995F-05625A9EFEB1}" type="presParOf" srcId="{688A0EC4-0F6D-4987-959D-CA5F27B3CF24}" destId="{B0C950C1-27EC-4F90-9D03-FE91C2F30B37}" srcOrd="11" destOrd="0" presId="urn:microsoft.com/office/officeart/2005/8/layout/equation1"/>
    <dgm:cxn modelId="{DA61ECF3-8BAB-4B72-98B3-E0A6A7015EC7}" type="presParOf" srcId="{688A0EC4-0F6D-4987-959D-CA5F27B3CF24}" destId="{6F417702-EF99-4C64-80D3-8DB24BEF1DD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 b="1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 b="1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>
            <a:solidFill>
              <a:schemeClr val="bg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 b="1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 b="1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 b="1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 b="1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>
              <a:solidFill>
                <a:schemeClr val="bg1"/>
              </a:solidFill>
            </a:rPr>
            <a:t>Донације</a:t>
          </a:r>
          <a:r>
            <a:rPr lang="sr-Cyrl-CS" sz="1400" b="1" dirty="0">
              <a:solidFill>
                <a:schemeClr val="bg1"/>
              </a:solidFill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.</a:t>
          </a:r>
          <a:endParaRPr lang="en-US" sz="1400" b="1" dirty="0">
            <a:solidFill>
              <a:schemeClr val="bg1"/>
            </a:solidFill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 b="1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 b="1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 b="1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 b="1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</a:t>
          </a:r>
          <a:r>
            <a:rPr lang="sr-Cyrl-RS" altLang="en-US" sz="1400" b="0" dirty="0">
              <a:solidFill>
                <a:schemeClr val="bg1"/>
              </a:solidFill>
              <a:latin typeface="Calibri" panose="020F0502020204030204" pitchFamily="34" charset="0"/>
            </a:rPr>
            <a:t>накнаде), пружање јавних услуга (таксе) или због  коршења уговорних или законских одредби (казне и пенали)</a:t>
          </a:r>
          <a:endParaRPr lang="en-US" sz="1400" b="0" dirty="0">
            <a:solidFill>
              <a:schemeClr val="bg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 b="1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 b="1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 b="1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 b="1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 b="1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 b="1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 b="1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 b="1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</a:t>
          </a:r>
          <a:r>
            <a:rPr lang="sr-Cyrl-RS" sz="1400" b="1" i="0" dirty="0">
              <a:solidFill>
                <a:schemeClr val="bg1"/>
              </a:solidFill>
            </a:rPr>
            <a:t>нивоа општина</a:t>
          </a:r>
          <a:endParaRPr lang="en-US" sz="1400" b="1" dirty="0">
            <a:solidFill>
              <a:schemeClr val="bg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 b="1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 b="1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 b="1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 b="1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b="1" dirty="0"/>
            <a:t> </a:t>
          </a:r>
          <a:r>
            <a:rPr lang="sr-Cyrl-RS" altLang="en-US" sz="1400" b="1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dirty="0">
            <a:solidFill>
              <a:schemeClr val="bg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 b="1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 b="1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LinFactNeighborX="11397" custLinFactNeighborY="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r>
            <a:rPr lang="sr-Cyrl-RS" b="1" dirty="0" smtClean="0">
              <a:solidFill>
                <a:schemeClr val="bg1"/>
              </a:solidFill>
            </a:rPr>
            <a:t>Приходи од продаје добара илуга </a:t>
          </a:r>
        </a:p>
        <a:p>
          <a:r>
            <a:rPr lang="sr-Cyrl-RS" b="1" dirty="0" smtClean="0">
              <a:solidFill>
                <a:schemeClr val="bg1"/>
              </a:solidFill>
            </a:rPr>
            <a:t>700,000.00</a:t>
          </a:r>
          <a:endParaRPr lang="en-US" b="1" dirty="0">
            <a:solidFill>
              <a:schemeClr val="bg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89F19E09-5CEB-4D2B-916E-DAD674F5D99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r>
            <a:rPr lang="ru-RU" sz="1800" b="1" dirty="0" smtClean="0">
              <a:solidFill>
                <a:schemeClr val="tx1"/>
              </a:solidFill>
            </a:rPr>
            <a:t>46,600,000.00</a:t>
          </a:r>
          <a:endParaRPr lang="en-US" sz="1800" b="1" dirty="0">
            <a:solidFill>
              <a:schemeClr val="tx1"/>
            </a:solidFill>
          </a:endParaRPr>
        </a:p>
      </dgm:t>
    </dgm:pt>
    <dgm:pt modelId="{9FDB7B1E-D543-40DC-BB7F-ECF452037BED}" type="parTrans" cxnId="{A09097E8-5CD6-454F-92A8-909D817337FB}">
      <dgm:prSet/>
      <dgm:spPr/>
      <dgm:t>
        <a:bodyPr/>
        <a:lstStyle/>
        <a:p>
          <a:endParaRPr lang="en-US"/>
        </a:p>
      </dgm:t>
    </dgm:pt>
    <dgm:pt modelId="{B89F406B-EB98-4AB9-BF8F-4D929C177CAE}" type="sibTrans" cxnId="{A09097E8-5CD6-454F-92A8-909D817337FB}">
      <dgm:prSet/>
      <dgm:spPr/>
      <dgm:t>
        <a:bodyPr/>
        <a:lstStyle/>
        <a:p>
          <a:endParaRPr lang="en-US"/>
        </a:p>
      </dgm:t>
    </dgm:pt>
    <dgm:pt modelId="{AD91AEB8-44F4-48F5-ABDA-C89F25680151}">
      <dgm:prSet custT="1"/>
      <dgm:spPr/>
      <dgm:t>
        <a:bodyPr/>
        <a:lstStyle/>
        <a:p>
          <a:r>
            <a:rPr lang="sr-Cyrl-RS" sz="1600" b="1" dirty="0" smtClean="0">
              <a:solidFill>
                <a:schemeClr val="bg1"/>
              </a:solidFill>
            </a:rPr>
            <a:t>Приходи од имовине</a:t>
          </a:r>
        </a:p>
        <a:p>
          <a:r>
            <a:rPr lang="sr-Cyrl-RS" sz="1600" b="1" dirty="0" smtClean="0">
              <a:solidFill>
                <a:schemeClr val="bg1"/>
              </a:solidFill>
            </a:rPr>
            <a:t>6,600,000.00</a:t>
          </a:r>
          <a:endParaRPr lang="en-US" sz="1600" b="1" dirty="0">
            <a:solidFill>
              <a:schemeClr val="bg1"/>
            </a:solidFill>
          </a:endParaRPr>
        </a:p>
      </dgm:t>
    </dgm:pt>
    <dgm:pt modelId="{196EAB6F-E73B-40E9-A422-9E7DF138D098}" type="parTrans" cxnId="{854355A1-C2F8-4A3A-AA2C-D6CBF24B4EFC}">
      <dgm:prSet/>
      <dgm:spPr/>
      <dgm:t>
        <a:bodyPr/>
        <a:lstStyle/>
        <a:p>
          <a:endParaRPr lang="en-US"/>
        </a:p>
      </dgm:t>
    </dgm:pt>
    <dgm:pt modelId="{9271D949-C20F-4BD2-82A2-987375E033C9}" type="sibTrans" cxnId="{854355A1-C2F8-4A3A-AA2C-D6CBF24B4EFC}">
      <dgm:prSet/>
      <dgm:spPr/>
      <dgm:t>
        <a:bodyPr/>
        <a:lstStyle/>
        <a:p>
          <a:endParaRPr lang="en-US"/>
        </a:p>
      </dgm:t>
    </dgm:pt>
    <dgm:pt modelId="{BF71EFAE-EC9F-46E9-BD2A-1686637595DA}">
      <dgm:prSet phldrT="[Text]" custT="1"/>
      <dgm:spPr/>
      <dgm:t>
        <a:bodyPr/>
        <a:lstStyle/>
        <a:p>
          <a:pPr algn="ctr"/>
          <a:r>
            <a:rPr lang="sr-Cyrl-RS" sz="1400" b="1" dirty="0" smtClean="0">
              <a:solidFill>
                <a:schemeClr val="bg1"/>
              </a:solidFill>
            </a:rPr>
            <a:t>Порези на добра и услуге</a:t>
          </a:r>
        </a:p>
        <a:p>
          <a:pPr algn="ctr"/>
          <a:r>
            <a:rPr lang="sr-Cyrl-RS" sz="1400" b="1" dirty="0" smtClean="0">
              <a:solidFill>
                <a:schemeClr val="bg1"/>
              </a:solidFill>
            </a:rPr>
            <a:t>18,500,000.00</a:t>
          </a:r>
          <a:endParaRPr lang="en-US" sz="1400" b="1" dirty="0">
            <a:solidFill>
              <a:schemeClr val="bg1"/>
            </a:solidFill>
          </a:endParaRPr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/>
      <dgm:t>
        <a:bodyPr/>
        <a:lstStyle/>
        <a:p>
          <a:pPr algn="ctr"/>
          <a:r>
            <a:rPr lang="sr-Cyrl-RS" sz="1600" b="1" dirty="0" smtClean="0">
              <a:solidFill>
                <a:schemeClr val="bg1"/>
              </a:solidFill>
            </a:rPr>
            <a:t>Трансфери и донације</a:t>
          </a:r>
        </a:p>
        <a:p>
          <a:pPr algn="ctr"/>
          <a:r>
            <a:rPr lang="sr-Cyrl-RS" sz="1600" b="1" dirty="0" smtClean="0">
              <a:solidFill>
                <a:schemeClr val="bg1"/>
              </a:solidFill>
            </a:rPr>
            <a:t>55,236,947.00  динара</a:t>
          </a:r>
          <a:endParaRPr lang="en-US" sz="1600" b="1" dirty="0">
            <a:solidFill>
              <a:schemeClr val="bg1"/>
            </a:solidFill>
          </a:endParaRPr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100" b="1" dirty="0" smtClean="0">
              <a:solidFill>
                <a:schemeClr val="bg1"/>
              </a:solidFill>
            </a:rPr>
            <a:t>Приходи од  пореза  на имовину  33,131,767.00 динара</a:t>
          </a:r>
          <a:endParaRPr lang="en-US" sz="1100" b="1" dirty="0">
            <a:solidFill>
              <a:schemeClr val="bg1"/>
            </a:solidFill>
          </a:endParaRPr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b="1" dirty="0" smtClean="0">
              <a:solidFill>
                <a:schemeClr val="bg1"/>
              </a:solidFill>
            </a:rPr>
            <a:t>Укупни буџетски приходи и примања  166,868,714 динара</a:t>
          </a:r>
          <a:endParaRPr lang="en-US" b="1" dirty="0">
            <a:solidFill>
              <a:schemeClr val="bg1"/>
            </a:solidFill>
          </a:endParaRPr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B7126A2F-F264-48BE-AB2C-FA98ECBCDA4C}">
      <dgm:prSet/>
      <dgm:spPr/>
      <dgm:t>
        <a:bodyPr/>
        <a:lstStyle/>
        <a:p>
          <a:endParaRPr lang="en-US"/>
        </a:p>
      </dgm:t>
    </dgm:pt>
    <dgm:pt modelId="{63490E2C-63F9-4776-93ED-707E4654DBE9}" type="parTrans" cxnId="{3044FCBC-3C21-431B-AEBC-201D3859D445}">
      <dgm:prSet/>
      <dgm:spPr/>
      <dgm:t>
        <a:bodyPr/>
        <a:lstStyle/>
        <a:p>
          <a:endParaRPr lang="en-US"/>
        </a:p>
      </dgm:t>
    </dgm:pt>
    <dgm:pt modelId="{F868097A-546B-4A8D-A898-6E4343129AE0}" type="sibTrans" cxnId="{3044FCBC-3C21-431B-AEBC-201D3859D445}">
      <dgm:prSet/>
      <dgm:spPr/>
      <dgm:t>
        <a:bodyPr/>
        <a:lstStyle/>
        <a:p>
          <a:endParaRPr lang="en-US"/>
        </a:p>
      </dgm:t>
    </dgm:pt>
    <dgm:pt modelId="{EDE48642-351F-4FF6-8411-454CB9AA7DC4}">
      <dgm:prSet/>
      <dgm:spPr/>
      <dgm:t>
        <a:bodyPr/>
        <a:lstStyle/>
        <a:p>
          <a:endParaRPr lang="en-US"/>
        </a:p>
      </dgm:t>
    </dgm:pt>
    <dgm:pt modelId="{CB72B2EB-FB2D-4A08-B859-D190A36E73EE}" type="parTrans" cxnId="{A5AE2442-5C5A-4164-92C5-3B5BF63A21FC}">
      <dgm:prSet/>
      <dgm:spPr/>
      <dgm:t>
        <a:bodyPr/>
        <a:lstStyle/>
        <a:p>
          <a:endParaRPr lang="en-US"/>
        </a:p>
      </dgm:t>
    </dgm:pt>
    <dgm:pt modelId="{E8901251-6D90-4822-860A-56E70AF4C78A}" type="sibTrans" cxnId="{A5AE2442-5C5A-4164-92C5-3B5BF63A21FC}">
      <dgm:prSet/>
      <dgm:spPr/>
      <dgm:t>
        <a:bodyPr/>
        <a:lstStyle/>
        <a:p>
          <a:endParaRPr lang="en-US"/>
        </a:p>
      </dgm:t>
    </dgm:pt>
    <dgm:pt modelId="{56A88E7B-2120-41E9-99D6-58A2C379E9CE}">
      <dgm:prSet/>
      <dgm:spPr/>
      <dgm:t>
        <a:bodyPr/>
        <a:lstStyle/>
        <a:p>
          <a:endParaRPr lang="en-US"/>
        </a:p>
      </dgm:t>
    </dgm:pt>
    <dgm:pt modelId="{138142EB-AACF-44E3-A2E7-0BD4B75A67FE}" type="parTrans" cxnId="{E4AAD4E5-81EB-44CC-922C-5E1B5B2F3A81}">
      <dgm:prSet/>
      <dgm:spPr/>
      <dgm:t>
        <a:bodyPr/>
        <a:lstStyle/>
        <a:p>
          <a:endParaRPr lang="en-US"/>
        </a:p>
      </dgm:t>
    </dgm:pt>
    <dgm:pt modelId="{764A2B6F-B927-4245-A7C9-051DB0764307}" type="sibTrans" cxnId="{E4AAD4E5-81EB-44CC-922C-5E1B5B2F3A81}">
      <dgm:prSet/>
      <dgm:spPr/>
      <dgm:t>
        <a:bodyPr/>
        <a:lstStyle/>
        <a:p>
          <a:endParaRPr lang="en-US"/>
        </a:p>
      </dgm:t>
    </dgm:pt>
    <dgm:pt modelId="{BC59FAE3-CCEE-4392-9268-DAA15605B5CE}">
      <dgm:prSet/>
      <dgm:spPr/>
      <dgm:t>
        <a:bodyPr/>
        <a:lstStyle/>
        <a:p>
          <a:endParaRPr lang="en-US"/>
        </a:p>
      </dgm:t>
    </dgm:pt>
    <dgm:pt modelId="{D0E9D37E-A5F5-41E4-9E3B-ACEA43ED6922}" type="parTrans" cxnId="{6FF71D71-07C3-4A09-A512-48B43D3D8D1D}">
      <dgm:prSet/>
      <dgm:spPr/>
      <dgm:t>
        <a:bodyPr/>
        <a:lstStyle/>
        <a:p>
          <a:endParaRPr lang="en-US"/>
        </a:p>
      </dgm:t>
    </dgm:pt>
    <dgm:pt modelId="{142425F4-E16F-4358-A18C-32F2957F7479}" type="sibTrans" cxnId="{6FF71D71-07C3-4A09-A512-48B43D3D8D1D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AFBC9C78-4E8A-498B-ACC1-DC2EFA6E3D36}" type="pres">
      <dgm:prSet presAssocID="{43275D6C-D470-4E2E-96F8-239EECE5D634}" presName="centerShape" presStyleLbl="vennNode1" presStyleIdx="0" presStyleCnt="7" custScaleX="90198" custScaleY="69546" custLinFactNeighborX="-8875" custLinFactNeighborY="-5946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 custScaleX="93017" custScaleY="77669" custRadScaleRad="100317" custRadScaleInc="8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 custScaleX="150827" custScaleY="141804" custRadScaleRad="135746" custRadScaleInc="2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ScaleX="121796" custScaleY="99863" custRadScaleRad="118321" custRadScaleInc="174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 custScaleX="90851" custScaleY="76633" custRadScaleRad="107214" custRadScaleInc="237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BE502-350D-47E3-B542-BA7AC7F5917B}" type="pres">
      <dgm:prSet presAssocID="{AD91AEB8-44F4-48F5-ABDA-C89F25680151}" presName="node" presStyleLbl="vennNode1" presStyleIdx="5" presStyleCnt="7" custScaleX="144129" custScaleY="75339" custRadScaleRad="180169" custRadScaleInc="81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2B02C-A5F1-45D7-985C-55C71E4B4F05}" type="pres">
      <dgm:prSet presAssocID="{89F19E09-5CEB-4D2B-916E-DAD674F5D99A}" presName="node" presStyleLbl="vennNode1" presStyleIdx="6" presStyleCnt="7" custScaleX="154592" custScaleY="139637" custRadScaleRad="143236" custRadScaleInc="29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A09097E8-5CD6-454F-92A8-909D817337FB}" srcId="{43275D6C-D470-4E2E-96F8-239EECE5D634}" destId="{89F19E09-5CEB-4D2B-916E-DAD674F5D99A}" srcOrd="5" destOrd="0" parTransId="{9FDB7B1E-D543-40DC-BB7F-ECF452037BED}" sibTransId="{B89F406B-EB98-4AB9-BF8F-4D929C177CAE}"/>
    <dgm:cxn modelId="{E4AAD4E5-81EB-44CC-922C-5E1B5B2F3A81}" srcId="{691C1FF8-D24B-462D-B13F-4086A7342655}" destId="{56A88E7B-2120-41E9-99D6-58A2C379E9CE}" srcOrd="3" destOrd="0" parTransId="{138142EB-AACF-44E3-A2E7-0BD4B75A67FE}" sibTransId="{764A2B6F-B927-4245-A7C9-051DB0764307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6CB48C14-5EDB-4B3E-B1FF-C7AFFBCD8AFD}" type="presOf" srcId="{89F19E09-5CEB-4D2B-916E-DAD674F5D99A}" destId="{AA62B02C-A5F1-45D7-985C-55C71E4B4F05}" srcOrd="0" destOrd="0" presId="urn:microsoft.com/office/officeart/2005/8/layout/radial3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97C2ABFE-4D76-4EA7-BBD5-AF4B03CD6E41}" type="presOf" srcId="{AD91AEB8-44F4-48F5-ABDA-C89F25680151}" destId="{00DBE502-350D-47E3-B542-BA7AC7F5917B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044FCBC-3C21-431B-AEBC-201D3859D445}" srcId="{691C1FF8-D24B-462D-B13F-4086A7342655}" destId="{B7126A2F-F264-48BE-AB2C-FA98ECBCDA4C}" srcOrd="1" destOrd="0" parTransId="{63490E2C-63F9-4776-93ED-707E4654DBE9}" sibTransId="{F868097A-546B-4A8D-A898-6E4343129AE0}"/>
    <dgm:cxn modelId="{A5AE2442-5C5A-4164-92C5-3B5BF63A21FC}" srcId="{691C1FF8-D24B-462D-B13F-4086A7342655}" destId="{EDE48642-351F-4FF6-8411-454CB9AA7DC4}" srcOrd="2" destOrd="0" parTransId="{CB72B2EB-FB2D-4A08-B859-D190A36E73EE}" sibTransId="{E8901251-6D90-4822-860A-56E70AF4C78A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54355A1-C2F8-4A3A-AA2C-D6CBF24B4EFC}" srcId="{43275D6C-D470-4E2E-96F8-239EECE5D634}" destId="{AD91AEB8-44F4-48F5-ABDA-C89F25680151}" srcOrd="4" destOrd="0" parTransId="{196EAB6F-E73B-40E9-A422-9E7DF138D098}" sibTransId="{9271D949-C20F-4BD2-82A2-987375E033C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6FF71D71-07C3-4A09-A512-48B43D3D8D1D}" srcId="{691C1FF8-D24B-462D-B13F-4086A7342655}" destId="{BC59FAE3-CCEE-4392-9268-DAA15605B5CE}" srcOrd="4" destOrd="0" parTransId="{D0E9D37E-A5F5-41E4-9E3B-ACEA43ED6922}" sibTransId="{142425F4-E16F-4358-A18C-32F2957F747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22F28335-8507-44E5-AD58-82403C0D2161}" type="presParOf" srcId="{1FB746E2-D736-4446-8093-C865FE09A112}" destId="{00DBE502-350D-47E3-B542-BA7AC7F5917B}" srcOrd="5" destOrd="0" presId="urn:microsoft.com/office/officeart/2005/8/layout/radial3"/>
    <dgm:cxn modelId="{923B5863-FDE5-4F28-9EA9-90850B01E0DE}" type="presParOf" srcId="{1FB746E2-D736-4446-8093-C865FE09A112}" destId="{AA62B02C-A5F1-45D7-985C-55C71E4B4F0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>
              <a:solidFill>
                <a:schemeClr val="bg1"/>
              </a:solidFill>
            </a:rPr>
            <a:t>Буџетска резерва </a:t>
          </a:r>
          <a:r>
            <a:rPr lang="sr-Cyrl-RS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>
            <a:solidFill>
              <a:schemeClr val="bg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7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7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7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7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4" presStyleCnt="7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5" presStyleCnt="7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6" presStyleCnt="7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4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6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5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ECBEAB31-02B3-4BB7-9F23-86A443F5C1B5}" type="presParOf" srcId="{EFEB1020-9C17-48DC-BBE0-54FA743F9F75}" destId="{2B991069-479A-498A-AF83-5B33CD9F12C6}" srcOrd="8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9" destOrd="0" presId="urn:diagrams.loki3.com/BracketList"/>
    <dgm:cxn modelId="{6A4A9BA4-9871-4F5E-9DDA-A3EA479D8058}" type="presParOf" srcId="{EFEB1020-9C17-48DC-BBE0-54FA743F9F75}" destId="{4B12A308-E2AF-4F45-882B-691EF4FA1B43}" srcOrd="10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1" destOrd="0" presId="urn:diagrams.loki3.com/BracketList"/>
    <dgm:cxn modelId="{7851F925-1252-4F3F-9162-4F3C79B75204}" type="presParOf" srcId="{EFEB1020-9C17-48DC-BBE0-54FA743F9F75}" destId="{5A582BDF-EB51-42B9-AFE8-1D18A89089BC}" srcOrd="12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/>
      <dgm:spPr/>
      <dgm:t>
        <a:bodyPr/>
        <a:lstStyle/>
        <a:p>
          <a:r>
            <a:rPr lang="sr-Cyrl-RS" sz="1600" b="1" dirty="0">
              <a:solidFill>
                <a:schemeClr val="bg1"/>
              </a:solidFill>
            </a:rPr>
            <a:t>Укупни расходи и издаци </a:t>
          </a:r>
          <a:r>
            <a:rPr lang="sr-Cyrl-RS" sz="1600" b="1" dirty="0" smtClean="0">
              <a:solidFill>
                <a:schemeClr val="bg1"/>
              </a:solidFill>
            </a:rPr>
            <a:t>166,868,714.00</a:t>
          </a:r>
          <a:endParaRPr lang="en-US" sz="1600" b="1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Коришћење </a:t>
          </a:r>
          <a:r>
            <a:rPr lang="ru-RU" sz="1200" b="1" dirty="0">
              <a:solidFill>
                <a:schemeClr val="bg1">
                  <a:lumMod val="95000"/>
                  <a:lumOff val="5000"/>
                </a:schemeClr>
              </a:solidFill>
            </a:rPr>
            <a:t>роба и услуга </a:t>
          </a:r>
          <a:r>
            <a: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71</a:t>
          </a:r>
          <a:r>
            <a:rPr lang="sr-Cyrl-RS" sz="1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,</a:t>
          </a:r>
          <a:r>
            <a:rPr lang="en-GB" sz="1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1</a:t>
          </a:r>
          <a:r>
            <a:rPr lang="sr-Cyrl-RS" sz="12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55,000.00</a:t>
          </a:r>
          <a:endParaRPr lang="en-US" sz="12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 b="1" dirty="0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 dirty="0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 dirty="0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 dirty="0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 dirty="0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 dirty="0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b="1" dirty="0" smtClean="0">
              <a:solidFill>
                <a:schemeClr val="bg1"/>
              </a:solidFill>
            </a:rPr>
            <a:t>Основна средства</a:t>
          </a:r>
        </a:p>
        <a:p>
          <a:r>
            <a:rPr lang="sr-Cyrl-RS" b="1" dirty="0" smtClean="0">
              <a:solidFill>
                <a:schemeClr val="bg1"/>
              </a:solidFill>
            </a:rPr>
            <a:t>6,700,000.00</a:t>
          </a:r>
          <a:endParaRPr lang="en-US" b="1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 b="1" dirty="0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200" b="1" dirty="0" smtClean="0">
              <a:solidFill>
                <a:schemeClr val="bg1"/>
              </a:solidFill>
            </a:rPr>
            <a:t>Расходи за запослене 65,313,714.00динара</a:t>
          </a:r>
          <a:endParaRPr lang="en-US" sz="1200" b="1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 b="1" dirty="0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200" b="1" dirty="0">
              <a:solidFill>
                <a:schemeClr val="bg1"/>
              </a:solidFill>
            </a:rPr>
            <a:t>Социјална помоћ </a:t>
          </a:r>
          <a:r>
            <a:rPr lang="sr-Cyrl-RS" sz="1200" b="1" dirty="0" smtClean="0">
              <a:solidFill>
                <a:schemeClr val="bg1"/>
              </a:solidFill>
            </a:rPr>
            <a:t>4,700,000</a:t>
          </a:r>
          <a:r>
            <a:rPr lang="en-US" sz="1200" b="1" dirty="0" smtClean="0">
              <a:solidFill>
                <a:schemeClr val="bg1"/>
              </a:solidFill>
            </a:rPr>
            <a:t>.00</a:t>
          </a:r>
          <a:r>
            <a:rPr lang="sr-Cyrl-RS" sz="1200" b="1" dirty="0" smtClean="0">
              <a:solidFill>
                <a:schemeClr val="bg1"/>
              </a:solidFill>
            </a:rPr>
            <a:t> динара</a:t>
          </a:r>
          <a:endParaRPr lang="en-US" sz="1200" b="1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 b="1" dirty="0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200" b="1" dirty="0">
              <a:solidFill>
                <a:schemeClr val="bg1"/>
              </a:solidFill>
            </a:rPr>
            <a:t>Дотације и трансфери </a:t>
          </a:r>
          <a:r>
            <a:rPr lang="sr-Cyrl-RS" sz="1200" b="1" dirty="0" smtClean="0">
              <a:solidFill>
                <a:schemeClr val="bg1"/>
              </a:solidFill>
            </a:rPr>
            <a:t>7,100,000.00</a:t>
          </a:r>
        </a:p>
        <a:p>
          <a:r>
            <a:rPr lang="sr-Cyrl-RS" sz="1200" b="1" dirty="0" smtClean="0">
              <a:solidFill>
                <a:schemeClr val="bg1"/>
              </a:solidFill>
            </a:rPr>
            <a:t>динара</a:t>
          </a:r>
          <a:endParaRPr lang="en-US" sz="1200" b="1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 b="1" dirty="0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200" b="1" dirty="0">
              <a:solidFill>
                <a:schemeClr val="bg1"/>
              </a:solidFill>
            </a:rPr>
            <a:t>Остали расходи </a:t>
          </a:r>
          <a:r>
            <a:rPr lang="sr-Cyrl-RS" sz="1200" b="1" dirty="0" smtClean="0">
              <a:solidFill>
                <a:schemeClr val="bg1"/>
              </a:solidFill>
            </a:rPr>
            <a:t>6,</a:t>
          </a:r>
          <a:r>
            <a:rPr lang="en-GB" sz="1200" b="1" dirty="0" smtClean="0">
              <a:solidFill>
                <a:schemeClr val="bg1"/>
              </a:solidFill>
            </a:rPr>
            <a:t>3</a:t>
          </a:r>
          <a:r>
            <a:rPr lang="sr-Cyrl-RS" sz="1200" b="1" dirty="0" smtClean="0">
              <a:solidFill>
                <a:schemeClr val="bg1"/>
              </a:solidFill>
            </a:rPr>
            <a:t>35,</a:t>
          </a:r>
          <a:r>
            <a:rPr lang="en-US" sz="1200" b="1" dirty="0" smtClean="0">
              <a:solidFill>
                <a:schemeClr val="bg1"/>
              </a:solidFill>
            </a:rPr>
            <a:t>,000.00</a:t>
          </a:r>
          <a:r>
            <a:rPr lang="sr-Cyrl-RS" sz="1200" b="1" dirty="0" smtClean="0">
              <a:solidFill>
                <a:schemeClr val="bg1"/>
              </a:solidFill>
            </a:rPr>
            <a:t> </a:t>
          </a:r>
          <a:r>
            <a:rPr lang="sr-Cyrl-RS" sz="1200" b="1" dirty="0">
              <a:solidFill>
                <a:schemeClr val="bg1"/>
              </a:solidFill>
            </a:rPr>
            <a:t>динара</a:t>
          </a:r>
          <a:endParaRPr lang="en-US" sz="1200" b="1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 b="1" dirty="0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200" b="1" dirty="0">
              <a:solidFill>
                <a:schemeClr val="bg1"/>
              </a:solidFill>
            </a:rPr>
            <a:t>Средства резерве </a:t>
          </a:r>
          <a:r>
            <a:rPr lang="sr-Cyrl-RS" sz="1200" b="1" dirty="0" smtClean="0">
              <a:solidFill>
                <a:schemeClr val="bg1"/>
              </a:solidFill>
            </a:rPr>
            <a:t>4,700,000.00</a:t>
          </a:r>
          <a:endParaRPr lang="en-US" sz="1200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 b="1" dirty="0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840" custScaleY="134986" custLinFactNeighborX="-6443" custLinFactNeighborY="-512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7" custScaleX="199399" custScaleY="132285" custRadScaleRad="104745" custRadScaleInc="-19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7" custScaleX="191043" custScaleY="149213" custRadScaleRad="125926" custRadScaleInc="1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7" custLinFactNeighborX="-787" custLinFactNeighborY="-214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7" custScaleX="134159" custScaleY="105465" custRadScaleRad="124198" custRadScaleInc="49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7" custScaleX="162302" custScaleY="116316" custRadScaleRad="84965" custRadScaleInc="17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4" presStyleCnt="7" custScaleX="172797" custScaleY="116316" custRadScaleRad="105799" custRadScaleInc="113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5" presStyleCnt="7" custScaleX="153298" custScaleY="125494" custRadScaleRad="116991" custRadScaleInc="69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6" presStyleCnt="7" custScaleX="134628" custScaleY="131362" custRadScaleRad="130033" custRadScaleInc="-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6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5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F93707E6-5B1F-4F40-A3A3-B884267CE7F5}" type="presParOf" srcId="{F4B68BA8-694B-4B7F-8215-68903FFCD2D7}" destId="{4F05B281-B6DB-45BB-A427-1BF92AADC139}" srcOrd="16" destOrd="0" presId="urn:microsoft.com/office/officeart/2005/8/layout/radial6"/>
    <dgm:cxn modelId="{3D4ADB0D-3A32-46EB-993B-C2B89385D5E3}" type="presParOf" srcId="{F4B68BA8-694B-4B7F-8215-68903FFCD2D7}" destId="{FEDFE719-4F44-4DDA-B702-82A372856A51}" srcOrd="17" destOrd="0" presId="urn:microsoft.com/office/officeart/2005/8/layout/radial6"/>
    <dgm:cxn modelId="{EBDDFBD5-050A-401C-B541-60C312E8BADC}" type="presParOf" srcId="{F4B68BA8-694B-4B7F-8215-68903FFCD2D7}" destId="{C0575E5C-DEAA-49FF-9C6A-0DF4C03D040D}" srcOrd="18" destOrd="0" presId="urn:microsoft.com/office/officeart/2005/8/layout/radial6"/>
    <dgm:cxn modelId="{FD35A212-0E1F-4819-BF1F-B29719BECB43}" type="presParOf" srcId="{F4B68BA8-694B-4B7F-8215-68903FFCD2D7}" destId="{2D6C03BD-4023-431E-84F6-C080A9961C8A}" srcOrd="19" destOrd="0" presId="urn:microsoft.com/office/officeart/2005/8/layout/radial6"/>
    <dgm:cxn modelId="{BC555FE2-565F-4CC2-844D-BACDB94E3D46}" type="presParOf" srcId="{F4B68BA8-694B-4B7F-8215-68903FFCD2D7}" destId="{2578787D-F4B0-463A-AA6F-94706894BC8C}" srcOrd="20" destOrd="0" presId="urn:microsoft.com/office/officeart/2005/8/layout/radial6"/>
    <dgm:cxn modelId="{6F30A1FC-C56F-4DA2-B79C-F00209C57B2B}" type="presParOf" srcId="{F4B68BA8-694B-4B7F-8215-68903FFCD2D7}" destId="{7C884431-F906-455C-AAF5-4FBEC1E13C2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2483704" y="1628761"/>
          <a:ext cx="2362225" cy="21452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ОПШТИНСКО ВЕЋЕ</a:t>
          </a:r>
        </a:p>
      </dsp:txBody>
      <dsp:txXfrm>
        <a:off x="2829644" y="1942925"/>
        <a:ext cx="1670345" cy="1516915"/>
      </dsp:txXfrm>
    </dsp:sp>
    <dsp:sp modelId="{6AE34D3E-FD5D-4402-89AF-BF559D3EC92D}">
      <dsp:nvSpPr>
        <dsp:cNvPr id="0" name=""/>
        <dsp:cNvSpPr/>
      </dsp:nvSpPr>
      <dsp:spPr>
        <a:xfrm>
          <a:off x="3936677" y="0"/>
          <a:ext cx="309770" cy="295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1496326" y="3241591"/>
          <a:ext cx="270616" cy="2706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83" y="1544354"/>
          <a:ext cx="270616" cy="2706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2744470" y="3529498"/>
          <a:ext cx="373635" cy="3734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1131367" y="752696"/>
          <a:ext cx="270616" cy="2706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720609" y="2059368"/>
          <a:ext cx="270616" cy="2706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922367" y="2371198"/>
          <a:ext cx="310498" cy="191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249" y="0"/>
              </a:lnTo>
              <a:lnTo>
                <a:pt x="155249" y="1917053"/>
              </a:lnTo>
              <a:lnTo>
                <a:pt x="310498" y="19170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029066" y="3281174"/>
        <a:ext cx="97101" cy="97101"/>
      </dsp:txXfrm>
    </dsp:sp>
    <dsp:sp modelId="{EE8B77DA-77C5-46AD-80A2-BD307CFE9F0A}">
      <dsp:nvSpPr>
        <dsp:cNvPr id="0" name=""/>
        <dsp:cNvSpPr/>
      </dsp:nvSpPr>
      <dsp:spPr>
        <a:xfrm>
          <a:off x="1922367" y="2371198"/>
          <a:ext cx="310498" cy="1420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249" y="0"/>
              </a:lnTo>
              <a:lnTo>
                <a:pt x="155249" y="1420433"/>
              </a:lnTo>
              <a:lnTo>
                <a:pt x="310498" y="14204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41267" y="3045066"/>
        <a:ext cx="72698" cy="72698"/>
      </dsp:txXfrm>
    </dsp:sp>
    <dsp:sp modelId="{531482B3-13DA-4E77-8EF9-7A508768A321}">
      <dsp:nvSpPr>
        <dsp:cNvPr id="0" name=""/>
        <dsp:cNvSpPr/>
      </dsp:nvSpPr>
      <dsp:spPr>
        <a:xfrm>
          <a:off x="1922367" y="2371198"/>
          <a:ext cx="310498" cy="92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249" y="0"/>
              </a:lnTo>
              <a:lnTo>
                <a:pt x="155249" y="929226"/>
              </a:lnTo>
              <a:lnTo>
                <a:pt x="310498" y="9292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53123" y="2811318"/>
        <a:ext cx="48986" cy="48986"/>
      </dsp:txXfrm>
    </dsp:sp>
    <dsp:sp modelId="{F1903401-CDA9-4777-A04C-F19A89F110A0}">
      <dsp:nvSpPr>
        <dsp:cNvPr id="0" name=""/>
        <dsp:cNvSpPr/>
      </dsp:nvSpPr>
      <dsp:spPr>
        <a:xfrm>
          <a:off x="1922367" y="2371198"/>
          <a:ext cx="310498" cy="279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249" y="0"/>
              </a:lnTo>
              <a:lnTo>
                <a:pt x="155249" y="279017"/>
              </a:lnTo>
              <a:lnTo>
                <a:pt x="310498" y="279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67180" y="2500271"/>
        <a:ext cx="20872" cy="20872"/>
      </dsp:txXfrm>
    </dsp:sp>
    <dsp:sp modelId="{25CF5DCC-0AE9-4D09-ABC1-8BE4D97FDFCB}">
      <dsp:nvSpPr>
        <dsp:cNvPr id="0" name=""/>
        <dsp:cNvSpPr/>
      </dsp:nvSpPr>
      <dsp:spPr>
        <a:xfrm>
          <a:off x="1922367" y="1160612"/>
          <a:ext cx="226991" cy="1210586"/>
        </a:xfrm>
        <a:custGeom>
          <a:avLst/>
          <a:gdLst/>
          <a:ahLst/>
          <a:cxnLst/>
          <a:rect l="0" t="0" r="0" b="0"/>
          <a:pathLst>
            <a:path>
              <a:moveTo>
                <a:pt x="0" y="1210586"/>
              </a:moveTo>
              <a:lnTo>
                <a:pt x="113495" y="1210586"/>
              </a:lnTo>
              <a:lnTo>
                <a:pt x="113495" y="0"/>
              </a:lnTo>
              <a:lnTo>
                <a:pt x="22699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05071" y="1735113"/>
        <a:ext cx="61584" cy="61584"/>
      </dsp:txXfrm>
    </dsp:sp>
    <dsp:sp modelId="{D1C52863-34A6-4E04-9740-6E0567681A8F}">
      <dsp:nvSpPr>
        <dsp:cNvPr id="0" name=""/>
        <dsp:cNvSpPr/>
      </dsp:nvSpPr>
      <dsp:spPr>
        <a:xfrm rot="16200000">
          <a:off x="-565637" y="1477717"/>
          <a:ext cx="3189047" cy="17869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565637" y="1477717"/>
        <a:ext cx="3189047" cy="1786962"/>
      </dsp:txXfrm>
    </dsp:sp>
    <dsp:sp modelId="{AD67EDBF-32B4-495C-A262-4812FBE80932}">
      <dsp:nvSpPr>
        <dsp:cNvPr id="0" name=""/>
        <dsp:cNvSpPr/>
      </dsp:nvSpPr>
      <dsp:spPr>
        <a:xfrm>
          <a:off x="2149359" y="187625"/>
          <a:ext cx="5511495" cy="19459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Закон о финансирању локалне самоуправе,</a:t>
          </a:r>
          <a:endParaRPr lang="sr-Latn-RS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Закон о буџетском систему,</a:t>
          </a:r>
          <a:endParaRPr lang="sr-Latn-RS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Закон о локалној самоуправи, </a:t>
          </a:r>
          <a:endParaRPr lang="sr-Latn-RS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Упутство Министарства финансија за припрему одлуке о буџету за </a:t>
          </a:r>
          <a:r>
            <a:rPr lang="sr-Cyrl-RS" sz="1400" b="1" kern="1200" dirty="0" smtClean="0"/>
            <a:t>20</a:t>
          </a:r>
          <a:r>
            <a:rPr lang="en-GB" sz="1400" b="1" kern="1200" dirty="0" smtClean="0"/>
            <a:t>21</a:t>
          </a:r>
          <a:r>
            <a:rPr lang="sr-Cyrl-RS" sz="1400" b="1" kern="1200" dirty="0" smtClean="0"/>
            <a:t>. </a:t>
          </a:r>
          <a:r>
            <a:rPr lang="sr-Cyrl-RS" sz="1400" b="1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sp:txBody>
      <dsp:txXfrm>
        <a:off x="2149359" y="187625"/>
        <a:ext cx="5511495" cy="1945974"/>
      </dsp:txXfrm>
    </dsp:sp>
    <dsp:sp modelId="{A288E7CD-845A-4B30-8D9E-0FCFF4059FF8}">
      <dsp:nvSpPr>
        <dsp:cNvPr id="0" name=""/>
        <dsp:cNvSpPr/>
      </dsp:nvSpPr>
      <dsp:spPr>
        <a:xfrm>
          <a:off x="2232866" y="2329762"/>
          <a:ext cx="4150635" cy="6409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Стратегија развоја</a:t>
          </a:r>
          <a:endParaRPr lang="sr-Latn-RS" sz="1400" b="1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Акциони планови за поједине области</a:t>
          </a:r>
          <a:endParaRPr lang="en-US" sz="1400" b="1" kern="1200" dirty="0"/>
        </a:p>
      </dsp:txBody>
      <dsp:txXfrm>
        <a:off x="2232866" y="2329762"/>
        <a:ext cx="4150635" cy="640906"/>
      </dsp:txXfrm>
    </dsp:sp>
    <dsp:sp modelId="{573F9BF2-AC82-43FC-A361-118085DB3D65}">
      <dsp:nvSpPr>
        <dsp:cNvPr id="0" name=""/>
        <dsp:cNvSpPr/>
      </dsp:nvSpPr>
      <dsp:spPr>
        <a:xfrm>
          <a:off x="2232866" y="3138651"/>
          <a:ext cx="4157534" cy="3235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Потребе буџетских корисника</a:t>
          </a:r>
          <a:endParaRPr lang="en-US" sz="1400" b="1" kern="1200" dirty="0"/>
        </a:p>
      </dsp:txBody>
      <dsp:txXfrm>
        <a:off x="2232866" y="3138651"/>
        <a:ext cx="4157534" cy="323547"/>
      </dsp:txXfrm>
    </dsp:sp>
    <dsp:sp modelId="{B2DE3A8A-BA09-499F-9C72-0630724E4538}">
      <dsp:nvSpPr>
        <dsp:cNvPr id="0" name=""/>
        <dsp:cNvSpPr/>
      </dsp:nvSpPr>
      <dsp:spPr>
        <a:xfrm>
          <a:off x="2232866" y="3630181"/>
          <a:ext cx="4158283" cy="322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Започети пројекти из ранијих година</a:t>
          </a:r>
          <a:endParaRPr lang="en-US" sz="1400" b="1" kern="1200" dirty="0"/>
        </a:p>
      </dsp:txBody>
      <dsp:txXfrm>
        <a:off x="2232866" y="3630181"/>
        <a:ext cx="4158283" cy="322902"/>
      </dsp:txXfrm>
    </dsp:sp>
    <dsp:sp modelId="{94F14A6F-3CD0-4A17-88D3-6F4D0EB2D4E6}">
      <dsp:nvSpPr>
        <dsp:cNvPr id="0" name=""/>
        <dsp:cNvSpPr/>
      </dsp:nvSpPr>
      <dsp:spPr>
        <a:xfrm>
          <a:off x="2232866" y="4121065"/>
          <a:ext cx="4179154" cy="334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Остварење прошлогодишњег буџета</a:t>
          </a:r>
          <a:endParaRPr lang="en-US" sz="1400" b="1" kern="1200" dirty="0"/>
        </a:p>
      </dsp:txBody>
      <dsp:txXfrm>
        <a:off x="2232866" y="4121065"/>
        <a:ext cx="4179154" cy="334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47818" y="1063428"/>
          <a:ext cx="1782695" cy="9977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bg1"/>
              </a:solidFill>
            </a:rPr>
            <a:t>Порески приходи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</a:rPr>
            <a:t>98</a:t>
          </a:r>
          <a:r>
            <a:rPr lang="sr-Cyrl-RS" sz="1400" b="1" kern="1200" dirty="0" smtClean="0">
              <a:solidFill>
                <a:schemeClr val="bg1"/>
              </a:solidFill>
            </a:rPr>
            <a:t>,231,</a:t>
          </a:r>
          <a:r>
            <a:rPr lang="en-GB" sz="1400" b="1" kern="1200" dirty="0" smtClean="0">
              <a:solidFill>
                <a:schemeClr val="bg1"/>
              </a:solidFill>
            </a:rPr>
            <a:t>767</a:t>
          </a:r>
          <a:r>
            <a:rPr lang="en-US" sz="1400" b="1" kern="1200" dirty="0" smtClean="0">
              <a:solidFill>
                <a:schemeClr val="bg1"/>
              </a:solidFill>
            </a:rPr>
            <a:t>.00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408888" y="1209541"/>
        <a:ext cx="1260555" cy="705499"/>
      </dsp:txXfrm>
    </dsp:sp>
    <dsp:sp modelId="{98F3E7AB-6934-48FA-B82F-FBEAF1B2375D}">
      <dsp:nvSpPr>
        <dsp:cNvPr id="0" name=""/>
        <dsp:cNvSpPr/>
      </dsp:nvSpPr>
      <dsp:spPr>
        <a:xfrm>
          <a:off x="1600980" y="1180606"/>
          <a:ext cx="578680" cy="578680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677684" y="1401893"/>
        <a:ext cx="425272" cy="136106"/>
      </dsp:txXfrm>
    </dsp:sp>
    <dsp:sp modelId="{2F60A798-586E-4E47-B649-25F047F36835}">
      <dsp:nvSpPr>
        <dsp:cNvPr id="0" name=""/>
        <dsp:cNvSpPr/>
      </dsp:nvSpPr>
      <dsp:spPr>
        <a:xfrm>
          <a:off x="286012" y="274387"/>
          <a:ext cx="1510146" cy="997725"/>
        </a:xfrm>
        <a:prstGeom prst="ellipse">
          <a:avLst/>
        </a:prstGeom>
        <a:solidFill>
          <a:schemeClr val="accent4">
            <a:hueOff val="528455"/>
            <a:satOff val="-1282"/>
            <a:lumOff val="-16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Непорески приходи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8</a:t>
          </a:r>
          <a:r>
            <a:rPr lang="sr-Cyrl-RS" sz="1200" b="1" kern="1200" dirty="0" smtClean="0">
              <a:solidFill>
                <a:schemeClr val="bg1"/>
              </a:solidFill>
            </a:rPr>
            <a:t>,300,000.00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07168" y="420500"/>
        <a:ext cx="1067834" cy="705499"/>
      </dsp:txXfrm>
    </dsp:sp>
    <dsp:sp modelId="{41F09F99-3DCC-47E4-9188-F7D103A1F6E3}">
      <dsp:nvSpPr>
        <dsp:cNvPr id="0" name=""/>
        <dsp:cNvSpPr/>
      </dsp:nvSpPr>
      <dsp:spPr>
        <a:xfrm>
          <a:off x="3928647" y="1234134"/>
          <a:ext cx="578680" cy="578680"/>
        </a:xfrm>
        <a:prstGeom prst="mathPlus">
          <a:avLst/>
        </a:prstGeom>
        <a:solidFill>
          <a:schemeClr val="accent4">
            <a:hueOff val="792683"/>
            <a:satOff val="-1923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005351" y="1455421"/>
        <a:ext cx="425272" cy="136106"/>
      </dsp:txXfrm>
    </dsp:sp>
    <dsp:sp modelId="{6C1FFF0F-B1A4-4C41-B9D3-30452A0DFA4B}">
      <dsp:nvSpPr>
        <dsp:cNvPr id="0" name=""/>
        <dsp:cNvSpPr/>
      </dsp:nvSpPr>
      <dsp:spPr>
        <a:xfrm>
          <a:off x="6840828" y="1129752"/>
          <a:ext cx="1838967" cy="807848"/>
        </a:xfrm>
        <a:prstGeom prst="ellipse">
          <a:avLst/>
        </a:prstGeom>
        <a:solidFill>
          <a:schemeClr val="accent4">
            <a:hueOff val="1056910"/>
            <a:satOff val="-2564"/>
            <a:lumOff val="-33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b="1" kern="1200" dirty="0" smtClean="0">
              <a:solidFill>
                <a:schemeClr val="bg1"/>
              </a:solidFill>
            </a:rPr>
            <a:t> 166,868,714.00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7110138" y="1248059"/>
        <a:ext cx="1300347" cy="571234"/>
      </dsp:txXfrm>
    </dsp:sp>
    <dsp:sp modelId="{15B9BC48-25F6-42D0-962A-C5300817F5D6}">
      <dsp:nvSpPr>
        <dsp:cNvPr id="0" name=""/>
        <dsp:cNvSpPr/>
      </dsp:nvSpPr>
      <dsp:spPr>
        <a:xfrm>
          <a:off x="6223516" y="1350032"/>
          <a:ext cx="578680" cy="578680"/>
        </a:xfrm>
        <a:prstGeom prst="mathEqual">
          <a:avLst/>
        </a:prstGeom>
        <a:solidFill>
          <a:schemeClr val="accent4">
            <a:hueOff val="1585366"/>
            <a:satOff val="-3846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300220" y="1469240"/>
        <a:ext cx="425272" cy="340264"/>
      </dsp:txXfrm>
    </dsp:sp>
    <dsp:sp modelId="{6F417702-EF99-4C64-80D3-8DB24BEF1DD6}">
      <dsp:nvSpPr>
        <dsp:cNvPr id="0" name=""/>
        <dsp:cNvSpPr/>
      </dsp:nvSpPr>
      <dsp:spPr>
        <a:xfrm>
          <a:off x="4563350" y="1106221"/>
          <a:ext cx="1636309" cy="959412"/>
        </a:xfrm>
        <a:prstGeom prst="ellipse">
          <a:avLst/>
        </a:prstGeom>
        <a:solidFill>
          <a:schemeClr val="accent4">
            <a:hueOff val="1585366"/>
            <a:satOff val="-3846"/>
            <a:lumOff val="-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Трансфери и5дотације</a:t>
          </a:r>
          <a:r>
            <a:rPr lang="en-GB" sz="1200" b="1" kern="1200" dirty="0" smtClean="0">
              <a:solidFill>
                <a:schemeClr val="bg1"/>
              </a:solidFill>
            </a:rPr>
            <a:t> </a:t>
          </a:r>
          <a:endParaRPr lang="sr-Cyrl-RS" sz="12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52,236,947.00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802982" y="1246724"/>
        <a:ext cx="1157045" cy="678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23846"/>
          <a:ext cx="2124745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Порески приходи</a:t>
          </a:r>
          <a:endParaRPr lang="en-US" sz="1500" b="1" kern="1200" dirty="0"/>
        </a:p>
      </dsp:txBody>
      <dsp:txXfrm>
        <a:off x="4153" y="223846"/>
        <a:ext cx="2124745" cy="297000"/>
      </dsp:txXfrm>
    </dsp:sp>
    <dsp:sp modelId="{02385D1D-92EB-445D-B736-940004751C79}">
      <dsp:nvSpPr>
        <dsp:cNvPr id="0" name=""/>
        <dsp:cNvSpPr/>
      </dsp:nvSpPr>
      <dsp:spPr>
        <a:xfrm>
          <a:off x="2128898" y="117112"/>
          <a:ext cx="424949" cy="510468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117112"/>
          <a:ext cx="5779306" cy="510468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3827" y="117112"/>
        <a:ext cx="5779306" cy="510468"/>
      </dsp:txXfrm>
    </dsp:sp>
    <dsp:sp modelId="{F40D94EA-52E0-4740-A924-EAF350BDF213}">
      <dsp:nvSpPr>
        <dsp:cNvPr id="0" name=""/>
        <dsp:cNvSpPr/>
      </dsp:nvSpPr>
      <dsp:spPr>
        <a:xfrm>
          <a:off x="4153" y="1088796"/>
          <a:ext cx="2124745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Донације и трансфери</a:t>
          </a:r>
          <a:endParaRPr lang="en-US" sz="1500" b="1" kern="1200" dirty="0"/>
        </a:p>
      </dsp:txBody>
      <dsp:txXfrm>
        <a:off x="4153" y="1088796"/>
        <a:ext cx="2124745" cy="501187"/>
      </dsp:txXfrm>
    </dsp:sp>
    <dsp:sp modelId="{0E930D30-96BC-4D43-B65A-EE88C46DBE48}">
      <dsp:nvSpPr>
        <dsp:cNvPr id="0" name=""/>
        <dsp:cNvSpPr/>
      </dsp:nvSpPr>
      <dsp:spPr>
        <a:xfrm>
          <a:off x="2128898" y="681581"/>
          <a:ext cx="424949" cy="131561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81581"/>
          <a:ext cx="5779306" cy="1315617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solidFill>
                <a:schemeClr val="bg1"/>
              </a:solidFill>
            </a:rPr>
            <a:t>Донације</a:t>
          </a:r>
          <a:r>
            <a:rPr lang="sr-Cyrl-CS" sz="1400" b="1" kern="1200" dirty="0">
              <a:solidFill>
                <a:schemeClr val="bg1"/>
              </a:solidFill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3827" y="681581"/>
        <a:ext cx="5779306" cy="1315617"/>
      </dsp:txXfrm>
    </dsp:sp>
    <dsp:sp modelId="{CCB8139E-CA19-491D-9FCD-6BF28923C725}">
      <dsp:nvSpPr>
        <dsp:cNvPr id="0" name=""/>
        <dsp:cNvSpPr/>
      </dsp:nvSpPr>
      <dsp:spPr>
        <a:xfrm>
          <a:off x="4153" y="2153002"/>
          <a:ext cx="2124745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Непорески приходи</a:t>
          </a:r>
          <a:endParaRPr lang="en-US" sz="1500" b="1" kern="1200" dirty="0"/>
        </a:p>
      </dsp:txBody>
      <dsp:txXfrm>
        <a:off x="4153" y="2153002"/>
        <a:ext cx="2124745" cy="501187"/>
      </dsp:txXfrm>
    </dsp:sp>
    <dsp:sp modelId="{14D1633C-A097-4A5A-8269-B04E98857E56}">
      <dsp:nvSpPr>
        <dsp:cNvPr id="0" name=""/>
        <dsp:cNvSpPr/>
      </dsp:nvSpPr>
      <dsp:spPr>
        <a:xfrm>
          <a:off x="2128898" y="2051198"/>
          <a:ext cx="424949" cy="704794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051198"/>
          <a:ext cx="5779306" cy="704794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</a:t>
          </a:r>
          <a:r>
            <a:rPr lang="sr-Cyrl-RS" altLang="en-US" sz="1400" b="0" kern="1200" dirty="0">
              <a:solidFill>
                <a:schemeClr val="bg1"/>
              </a:solidFill>
              <a:latin typeface="Calibri" panose="020F0502020204030204" pitchFamily="34" charset="0"/>
            </a:rPr>
            <a:t>накнаде), пружање јавних услуга (таксе) или због  коршења уговорних или законских одредби (казне и пенали)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2723827" y="2051198"/>
        <a:ext cx="5779306" cy="704794"/>
      </dsp:txXfrm>
    </dsp:sp>
    <dsp:sp modelId="{9312B733-3AEB-49F6-8245-08553BA2949B}">
      <dsp:nvSpPr>
        <dsp:cNvPr id="0" name=""/>
        <dsp:cNvSpPr/>
      </dsp:nvSpPr>
      <dsp:spPr>
        <a:xfrm>
          <a:off x="4153" y="2809993"/>
          <a:ext cx="2124745" cy="92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Примања од продаје нефинансијске имовине</a:t>
          </a:r>
          <a:endParaRPr lang="en-US" sz="1500" b="1" kern="1200" dirty="0"/>
        </a:p>
      </dsp:txBody>
      <dsp:txXfrm>
        <a:off x="4153" y="2809993"/>
        <a:ext cx="2124745" cy="928125"/>
      </dsp:txXfrm>
    </dsp:sp>
    <dsp:sp modelId="{435AB433-2559-485A-A03D-C32F36288071}">
      <dsp:nvSpPr>
        <dsp:cNvPr id="0" name=""/>
        <dsp:cNvSpPr/>
      </dsp:nvSpPr>
      <dsp:spPr>
        <a:xfrm>
          <a:off x="2128898" y="2809993"/>
          <a:ext cx="424949" cy="92812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7981" y="2913859"/>
          <a:ext cx="5779306" cy="928125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7981" y="2913859"/>
        <a:ext cx="5779306" cy="928125"/>
      </dsp:txXfrm>
    </dsp:sp>
    <dsp:sp modelId="{EFAACCF6-3A6A-4536-89B0-F0A7C44F6BE1}">
      <dsp:nvSpPr>
        <dsp:cNvPr id="0" name=""/>
        <dsp:cNvSpPr/>
      </dsp:nvSpPr>
      <dsp:spPr>
        <a:xfrm>
          <a:off x="4153" y="3792118"/>
          <a:ext cx="2124745" cy="113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Примања од задуживања и  продаје финансијске имовине</a:t>
          </a:r>
          <a:endParaRPr lang="en-US" sz="1500" b="1" kern="1200" dirty="0"/>
        </a:p>
      </dsp:txBody>
      <dsp:txXfrm>
        <a:off x="4153" y="3792118"/>
        <a:ext cx="2124745" cy="1132312"/>
      </dsp:txXfrm>
    </dsp:sp>
    <dsp:sp modelId="{6497CA82-45EE-4BD1-AEB4-CC3961FBFB74}">
      <dsp:nvSpPr>
        <dsp:cNvPr id="0" name=""/>
        <dsp:cNvSpPr/>
      </dsp:nvSpPr>
      <dsp:spPr>
        <a:xfrm>
          <a:off x="2128898" y="3792118"/>
          <a:ext cx="424949" cy="113231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92118"/>
          <a:ext cx="5779306" cy="113231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</a:t>
          </a:r>
          <a:r>
            <a:rPr lang="sr-Cyrl-RS" sz="1400" b="1" i="0" kern="1200" dirty="0">
              <a:solidFill>
                <a:schemeClr val="bg1"/>
              </a:solidFill>
            </a:rPr>
            <a:t>нивоа општина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3827" y="3792118"/>
        <a:ext cx="5779306" cy="1132312"/>
      </dsp:txXfrm>
    </dsp:sp>
    <dsp:sp modelId="{939B76D1-BB33-4E50-9ECD-839FB5787B95}">
      <dsp:nvSpPr>
        <dsp:cNvPr id="0" name=""/>
        <dsp:cNvSpPr/>
      </dsp:nvSpPr>
      <dsp:spPr>
        <a:xfrm>
          <a:off x="4153" y="4978430"/>
          <a:ext cx="2124745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Пренета средства из ранијих година</a:t>
          </a:r>
          <a:endParaRPr lang="en-US" sz="1500" b="1" kern="1200" dirty="0"/>
        </a:p>
      </dsp:txBody>
      <dsp:txXfrm>
        <a:off x="4153" y="4978430"/>
        <a:ext cx="2124745" cy="501187"/>
      </dsp:txXfrm>
    </dsp:sp>
    <dsp:sp modelId="{7845F59F-6101-48DE-ABCC-EC5351843F5B}">
      <dsp:nvSpPr>
        <dsp:cNvPr id="0" name=""/>
        <dsp:cNvSpPr/>
      </dsp:nvSpPr>
      <dsp:spPr>
        <a:xfrm>
          <a:off x="2128898" y="4978430"/>
          <a:ext cx="424949" cy="50118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978430"/>
          <a:ext cx="5779306" cy="50118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/>
            <a:t> </a:t>
          </a:r>
          <a:r>
            <a:rPr lang="sr-Cyrl-RS" altLang="en-US" sz="1400" b="1" kern="1200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3827" y="4978430"/>
        <a:ext cx="5779306" cy="501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334803" y="1371604"/>
          <a:ext cx="2590753" cy="199756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bg1"/>
              </a:solidFill>
            </a:rPr>
            <a:t>Укупни буџетски приходи и примања  166,868,714 динара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714210" y="1664141"/>
        <a:ext cx="1831939" cy="1412492"/>
      </dsp:txXfrm>
    </dsp:sp>
    <dsp:sp modelId="{63432802-399F-407F-AC10-7219543A0326}">
      <dsp:nvSpPr>
        <dsp:cNvPr id="0" name=""/>
        <dsp:cNvSpPr/>
      </dsp:nvSpPr>
      <dsp:spPr>
        <a:xfrm>
          <a:off x="3459585" y="165952"/>
          <a:ext cx="1335861" cy="111544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"/>
                <a:satOff val="745"/>
                <a:lumOff val="888"/>
                <a:alphaOff val="5000"/>
                <a:tint val="64000"/>
                <a:lumMod val="118000"/>
              </a:schemeClr>
            </a:gs>
            <a:gs pos="100000">
              <a:schemeClr val="accent4">
                <a:shade val="80000"/>
                <a:alpha val="50000"/>
                <a:hueOff val="-4"/>
                <a:satOff val="745"/>
                <a:lumOff val="888"/>
                <a:alphaOff val="5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>
              <a:solidFill>
                <a:schemeClr val="bg1"/>
              </a:solidFill>
            </a:rPr>
            <a:t>Приходи од  пореза  на имовину  33,131,767.00 динара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3655217" y="329305"/>
        <a:ext cx="944597" cy="788735"/>
      </dsp:txXfrm>
    </dsp:sp>
    <dsp:sp modelId="{449BFEB2-6844-4A2C-8DC2-780280CBA079}">
      <dsp:nvSpPr>
        <dsp:cNvPr id="0" name=""/>
        <dsp:cNvSpPr/>
      </dsp:nvSpPr>
      <dsp:spPr>
        <a:xfrm>
          <a:off x="5108486" y="359089"/>
          <a:ext cx="2166098" cy="203651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8"/>
                <a:satOff val="1490"/>
                <a:lumOff val="1776"/>
                <a:alphaOff val="10000"/>
                <a:tint val="64000"/>
                <a:lumMod val="118000"/>
              </a:schemeClr>
            </a:gs>
            <a:gs pos="100000">
              <a:schemeClr val="accent4">
                <a:shade val="80000"/>
                <a:alpha val="50000"/>
                <a:hueOff val="-8"/>
                <a:satOff val="1490"/>
                <a:lumOff val="1776"/>
                <a:alphaOff val="10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bg1"/>
              </a:solidFill>
            </a:rPr>
            <a:t>Трансфери и донације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bg1"/>
              </a:solidFill>
            </a:rPr>
            <a:t>55,236,947.00  динара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425704" y="657330"/>
        <a:ext cx="1531662" cy="1440033"/>
      </dsp:txXfrm>
    </dsp:sp>
    <dsp:sp modelId="{9DDE88A7-5745-4E4F-A7A8-F71A4DA0D5F2}">
      <dsp:nvSpPr>
        <dsp:cNvPr id="0" name=""/>
        <dsp:cNvSpPr/>
      </dsp:nvSpPr>
      <dsp:spPr>
        <a:xfrm>
          <a:off x="1534124" y="3452140"/>
          <a:ext cx="1749170" cy="143418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1"/>
                <a:satOff val="2236"/>
                <a:lumOff val="2664"/>
                <a:alphaOff val="15000"/>
                <a:tint val="64000"/>
                <a:lumMod val="118000"/>
              </a:schemeClr>
            </a:gs>
            <a:gs pos="100000">
              <a:schemeClr val="accent4">
                <a:shade val="80000"/>
                <a:alpha val="50000"/>
                <a:hueOff val="-11"/>
                <a:satOff val="2236"/>
                <a:lumOff val="2664"/>
                <a:alphaOff val="15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bg1"/>
              </a:solidFill>
            </a:rPr>
            <a:t>Порези на добра и услуге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bg1"/>
              </a:solidFill>
            </a:rPr>
            <a:t>18,500,000.00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790284" y="3662171"/>
        <a:ext cx="1236850" cy="1014118"/>
      </dsp:txXfrm>
    </dsp:sp>
    <dsp:sp modelId="{72DE4213-15E1-4436-8045-C055E8A54EDE}">
      <dsp:nvSpPr>
        <dsp:cNvPr id="0" name=""/>
        <dsp:cNvSpPr/>
      </dsp:nvSpPr>
      <dsp:spPr>
        <a:xfrm>
          <a:off x="2090571" y="450281"/>
          <a:ext cx="1304754" cy="110056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5"/>
                <a:satOff val="2981"/>
                <a:lumOff val="3553"/>
                <a:alphaOff val="20000"/>
                <a:tint val="64000"/>
                <a:lumMod val="118000"/>
              </a:schemeClr>
            </a:gs>
            <a:gs pos="100000">
              <a:schemeClr val="accent4">
                <a:shade val="80000"/>
                <a:alpha val="50000"/>
                <a:hueOff val="-15"/>
                <a:satOff val="2981"/>
                <a:lumOff val="3553"/>
                <a:alphaOff val="20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bg1"/>
              </a:solidFill>
            </a:rPr>
            <a:t>Приходи од продаје добара илуга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bg1"/>
              </a:solidFill>
            </a:rPr>
            <a:t>700,000.00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2281648" y="611455"/>
        <a:ext cx="922600" cy="778215"/>
      </dsp:txXfrm>
    </dsp:sp>
    <dsp:sp modelId="{00DBE502-350D-47E3-B542-BA7AC7F5917B}">
      <dsp:nvSpPr>
        <dsp:cNvPr id="0" name=""/>
        <dsp:cNvSpPr/>
      </dsp:nvSpPr>
      <dsp:spPr>
        <a:xfrm>
          <a:off x="0" y="945359"/>
          <a:ext cx="2069905" cy="108197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9"/>
                <a:satOff val="3726"/>
                <a:lumOff val="4441"/>
                <a:alphaOff val="25000"/>
                <a:tint val="64000"/>
                <a:lumMod val="118000"/>
              </a:schemeClr>
            </a:gs>
            <a:gs pos="100000">
              <a:schemeClr val="accent4">
                <a:shade val="80000"/>
                <a:alpha val="50000"/>
                <a:hueOff val="-19"/>
                <a:satOff val="3726"/>
                <a:lumOff val="4441"/>
                <a:alphaOff val="2500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bg1"/>
              </a:solidFill>
            </a:rPr>
            <a:t>Приходи од имовине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bg1"/>
              </a:solidFill>
            </a:rPr>
            <a:t>6,600,000.00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03131" y="1103811"/>
        <a:ext cx="1463643" cy="765075"/>
      </dsp:txXfrm>
    </dsp:sp>
    <dsp:sp modelId="{AA62B02C-A5F1-45D7-985C-55C71E4B4F05}">
      <dsp:nvSpPr>
        <dsp:cNvPr id="0" name=""/>
        <dsp:cNvSpPr/>
      </dsp:nvSpPr>
      <dsp:spPr>
        <a:xfrm>
          <a:off x="5263878" y="2757117"/>
          <a:ext cx="2220169" cy="200539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46,600,000.00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589014" y="3050800"/>
        <a:ext cx="1569897" cy="1418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018" y="230781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4018" y="230781"/>
        <a:ext cx="2055390" cy="501187"/>
      </dsp:txXfrm>
    </dsp:sp>
    <dsp:sp modelId="{02385D1D-92EB-445D-B736-940004751C79}">
      <dsp:nvSpPr>
        <dsp:cNvPr id="0" name=""/>
        <dsp:cNvSpPr/>
      </dsp:nvSpPr>
      <dsp:spPr>
        <a:xfrm>
          <a:off x="2059409" y="230781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4918" y="230781"/>
          <a:ext cx="5590663" cy="501187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4918" y="230781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4018" y="981745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4018" y="981745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9409" y="785969"/>
          <a:ext cx="411078" cy="89274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4918" y="785969"/>
          <a:ext cx="5590663" cy="892740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4918" y="785969"/>
        <a:ext cx="5590663" cy="892740"/>
      </dsp:txXfrm>
    </dsp:sp>
    <dsp:sp modelId="{CCB8139E-CA19-491D-9FCD-6BF28923C725}">
      <dsp:nvSpPr>
        <dsp:cNvPr id="0" name=""/>
        <dsp:cNvSpPr/>
      </dsp:nvSpPr>
      <dsp:spPr>
        <a:xfrm>
          <a:off x="4018" y="1928485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4018" y="1928485"/>
        <a:ext cx="2055390" cy="501187"/>
      </dsp:txXfrm>
    </dsp:sp>
    <dsp:sp modelId="{14D1633C-A097-4A5A-8269-B04E98857E56}">
      <dsp:nvSpPr>
        <dsp:cNvPr id="0" name=""/>
        <dsp:cNvSpPr/>
      </dsp:nvSpPr>
      <dsp:spPr>
        <a:xfrm>
          <a:off x="2059409" y="1732709"/>
          <a:ext cx="411078" cy="89274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4918" y="1732709"/>
          <a:ext cx="5590663" cy="89274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4918" y="1732709"/>
        <a:ext cx="5590663" cy="892740"/>
      </dsp:txXfrm>
    </dsp:sp>
    <dsp:sp modelId="{9312B733-3AEB-49F6-8245-08553BA2949B}">
      <dsp:nvSpPr>
        <dsp:cNvPr id="0" name=""/>
        <dsp:cNvSpPr/>
      </dsp:nvSpPr>
      <dsp:spPr>
        <a:xfrm>
          <a:off x="4018" y="2781543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4018" y="2781543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9409" y="2679449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4918" y="2679449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4918" y="2679449"/>
        <a:ext cx="5590663" cy="501187"/>
      </dsp:txXfrm>
    </dsp:sp>
    <dsp:sp modelId="{939B76D1-BB33-4E50-9ECD-839FB5787B95}">
      <dsp:nvSpPr>
        <dsp:cNvPr id="0" name=""/>
        <dsp:cNvSpPr/>
      </dsp:nvSpPr>
      <dsp:spPr>
        <a:xfrm>
          <a:off x="4018" y="3234636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4018" y="3234636"/>
        <a:ext cx="2055390" cy="501187"/>
      </dsp:txXfrm>
    </dsp:sp>
    <dsp:sp modelId="{7845F59F-6101-48DE-ABCC-EC5351843F5B}">
      <dsp:nvSpPr>
        <dsp:cNvPr id="0" name=""/>
        <dsp:cNvSpPr/>
      </dsp:nvSpPr>
      <dsp:spPr>
        <a:xfrm>
          <a:off x="2059409" y="3234636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4918" y="3234636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4918" y="3234636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4018" y="402185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4018" y="4021855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9409" y="3789824"/>
          <a:ext cx="411078" cy="7610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4918" y="3789824"/>
          <a:ext cx="5590663" cy="76106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>
              <a:solidFill>
                <a:schemeClr val="bg1"/>
              </a:solidFill>
            </a:rPr>
            <a:t>Буџетска резерва </a:t>
          </a:r>
          <a:r>
            <a:rPr lang="sr-Cyrl-RS" sz="1500" kern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634918" y="3789824"/>
        <a:ext cx="5590663" cy="761062"/>
      </dsp:txXfrm>
    </dsp:sp>
    <dsp:sp modelId="{320B77C6-F8A0-4CEB-8B55-79E4A1BAF9E9}">
      <dsp:nvSpPr>
        <dsp:cNvPr id="0" name=""/>
        <dsp:cNvSpPr/>
      </dsp:nvSpPr>
      <dsp:spPr>
        <a:xfrm>
          <a:off x="4018" y="4836918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4018" y="4836918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9409" y="4604886"/>
          <a:ext cx="411078" cy="7610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4918" y="4604886"/>
          <a:ext cx="5590663" cy="76106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4918" y="4604886"/>
        <a:ext cx="5590663" cy="761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1720455" y="470385"/>
          <a:ext cx="4114880" cy="4114880"/>
        </a:xfrm>
        <a:prstGeom prst="blockArc">
          <a:avLst>
            <a:gd name="adj1" fmla="val 13680158"/>
            <a:gd name="adj2" fmla="val 17259960"/>
            <a:gd name="adj3" fmla="val 3908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046284" y="94505"/>
          <a:ext cx="4114880" cy="4114880"/>
        </a:xfrm>
        <a:prstGeom prst="blockArc">
          <a:avLst>
            <a:gd name="adj1" fmla="val 9925273"/>
            <a:gd name="adj2" fmla="val 12830259"/>
            <a:gd name="adj3" fmla="val 3908"/>
          </a:avLst>
        </a:prstGeom>
        <a:solidFill>
          <a:schemeClr val="accent3">
            <a:hueOff val="5473254"/>
            <a:satOff val="-42193"/>
            <a:lumOff val="1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103157" y="421933"/>
          <a:ext cx="4114880" cy="4114880"/>
        </a:xfrm>
        <a:prstGeom prst="blockArc">
          <a:avLst>
            <a:gd name="adj1" fmla="val 7512647"/>
            <a:gd name="adj2" fmla="val 10492268"/>
            <a:gd name="adj3" fmla="val 3908"/>
          </a:avLst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087496" y="410992"/>
          <a:ext cx="4114880" cy="4114880"/>
        </a:xfrm>
        <a:prstGeom prst="blockArc">
          <a:avLst>
            <a:gd name="adj1" fmla="val 3560599"/>
            <a:gd name="adj2" fmla="val 7480090"/>
            <a:gd name="adj3" fmla="val 3908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3280182" y="135746"/>
          <a:ext cx="4114880" cy="4114880"/>
        </a:xfrm>
        <a:prstGeom prst="blockArc">
          <a:avLst>
            <a:gd name="adj1" fmla="val 2498417"/>
            <a:gd name="adj2" fmla="val 5679987"/>
            <a:gd name="adj3" fmla="val 3908"/>
          </a:avLst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3014029" y="369675"/>
          <a:ext cx="4114880" cy="4114880"/>
        </a:xfrm>
        <a:prstGeom prst="blockArc">
          <a:avLst>
            <a:gd name="adj1" fmla="val 18955781"/>
            <a:gd name="adj2" fmla="val 1819219"/>
            <a:gd name="adj3" fmla="val 3908"/>
          </a:avLst>
        </a:prstGeom>
        <a:solidFill>
          <a:schemeClr val="accent3">
            <a:hueOff val="1094651"/>
            <a:satOff val="-8439"/>
            <a:lumOff val="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3030391" y="440990"/>
          <a:ext cx="4114880" cy="4114880"/>
        </a:xfrm>
        <a:prstGeom prst="blockArc">
          <a:avLst>
            <a:gd name="adj1" fmla="val 14985781"/>
            <a:gd name="adj2" fmla="val 18995274"/>
            <a:gd name="adj3" fmla="val 39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015993" y="1339327"/>
          <a:ext cx="2470404" cy="21536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600" b="1" kern="1200" dirty="0" smtClean="0">
              <a:solidFill>
                <a:schemeClr val="bg1"/>
              </a:solidFill>
            </a:rPr>
            <a:t>166,868,714.00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377775" y="1654721"/>
        <a:ext cx="1746840" cy="1522854"/>
      </dsp:txXfrm>
    </dsp:sp>
    <dsp:sp modelId="{73F305AC-CFDC-45B1-8AB8-6FABD1C99179}">
      <dsp:nvSpPr>
        <dsp:cNvPr id="0" name=""/>
        <dsp:cNvSpPr/>
      </dsp:nvSpPr>
      <dsp:spPr>
        <a:xfrm>
          <a:off x="3276599" y="-132971"/>
          <a:ext cx="2226926" cy="14773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Коришћење </a:t>
          </a:r>
          <a:r>
            <a:rPr lang="ru-RU" sz="1200" b="1" kern="1200" dirty="0">
              <a:solidFill>
                <a:schemeClr val="bg1">
                  <a:lumMod val="95000"/>
                  <a:lumOff val="5000"/>
                </a:schemeClr>
              </a:solidFill>
            </a:rPr>
            <a:t>роба и услуга </a:t>
          </a:r>
          <a:r>
            <a:rPr lang="ru-RU" sz="1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71</a:t>
          </a:r>
          <a:r>
            <a:rPr lang="sr-Cyrl-RS" sz="1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,</a:t>
          </a:r>
          <a:r>
            <a:rPr lang="en-GB" sz="1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</a:t>
          </a:r>
          <a:r>
            <a:rPr lang="sr-Cyrl-RS" sz="12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55,000.00</a:t>
          </a:r>
          <a:endParaRPr lang="en-US" sz="12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602725" y="83387"/>
        <a:ext cx="1574674" cy="1044668"/>
      </dsp:txXfrm>
    </dsp:sp>
    <dsp:sp modelId="{A14630AA-C1BD-4A7E-B665-0A7C9B6C19C9}">
      <dsp:nvSpPr>
        <dsp:cNvPr id="0" name=""/>
        <dsp:cNvSpPr/>
      </dsp:nvSpPr>
      <dsp:spPr>
        <a:xfrm>
          <a:off x="5486408" y="278885"/>
          <a:ext cx="2133605" cy="1666439"/>
        </a:xfrm>
        <a:prstGeom prst="ellipse">
          <a:avLst/>
        </a:prstGeom>
        <a:solidFill>
          <a:schemeClr val="accent3">
            <a:hueOff val="1094651"/>
            <a:satOff val="-8439"/>
            <a:lumOff val="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1200" b="1" kern="1200" dirty="0" smtClean="0">
              <a:solidFill>
                <a:schemeClr val="bg1"/>
              </a:solidFill>
            </a:rPr>
            <a:t>7,100,000.00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динара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798867" y="522929"/>
        <a:ext cx="1508687" cy="1178351"/>
      </dsp:txXfrm>
    </dsp:sp>
    <dsp:sp modelId="{E43F7264-94BE-4E7E-8A98-A0D70BB3AF06}">
      <dsp:nvSpPr>
        <dsp:cNvPr id="0" name=""/>
        <dsp:cNvSpPr/>
      </dsp:nvSpPr>
      <dsp:spPr>
        <a:xfrm>
          <a:off x="6096008" y="2944615"/>
          <a:ext cx="1498313" cy="1177853"/>
        </a:xfrm>
        <a:prstGeom prst="ellipse">
          <a:avLst/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Расходи за запослене 65,313,714.00динара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6315431" y="3117108"/>
        <a:ext cx="1059467" cy="832867"/>
      </dsp:txXfrm>
    </dsp:sp>
    <dsp:sp modelId="{115526CD-270E-4C52-A164-15F2B6F9FE39}">
      <dsp:nvSpPr>
        <dsp:cNvPr id="0" name=""/>
        <dsp:cNvSpPr/>
      </dsp:nvSpPr>
      <dsp:spPr>
        <a:xfrm>
          <a:off x="4267200" y="3554215"/>
          <a:ext cx="1812620" cy="1299039"/>
        </a:xfrm>
        <a:prstGeom prst="ellips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>
              <a:solidFill>
                <a:schemeClr val="bg1"/>
              </a:solidFill>
            </a:rPr>
            <a:t>Социјална помоћ </a:t>
          </a:r>
          <a:r>
            <a:rPr lang="sr-Cyrl-RS" sz="1200" b="1" kern="1200" dirty="0" smtClean="0">
              <a:solidFill>
                <a:schemeClr val="bg1"/>
              </a:solidFill>
            </a:rPr>
            <a:t>4,700,000</a:t>
          </a:r>
          <a:r>
            <a:rPr lang="en-US" sz="1200" b="1" kern="1200" dirty="0" smtClean="0">
              <a:solidFill>
                <a:schemeClr val="bg1"/>
              </a:solidFill>
            </a:rPr>
            <a:t>.00</a:t>
          </a:r>
          <a:r>
            <a:rPr lang="sr-Cyrl-RS" sz="1200" b="1" kern="1200" dirty="0" smtClean="0">
              <a:solidFill>
                <a:schemeClr val="bg1"/>
              </a:solidFill>
            </a:rPr>
            <a:t> динара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532652" y="3744455"/>
        <a:ext cx="1281716" cy="918559"/>
      </dsp:txXfrm>
    </dsp:sp>
    <dsp:sp modelId="{D19ADD6D-9F0A-4766-B637-BB2D5495A9BB}">
      <dsp:nvSpPr>
        <dsp:cNvPr id="0" name=""/>
        <dsp:cNvSpPr/>
      </dsp:nvSpPr>
      <dsp:spPr>
        <a:xfrm>
          <a:off x="2032573" y="3478008"/>
          <a:ext cx="1929830" cy="1299039"/>
        </a:xfrm>
        <a:prstGeom prst="ellipse">
          <a:avLst/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>
              <a:solidFill>
                <a:schemeClr val="bg1"/>
              </a:solidFill>
            </a:rPr>
            <a:t>Остали расходи </a:t>
          </a:r>
          <a:r>
            <a:rPr lang="sr-Cyrl-RS" sz="1200" b="1" kern="1200" dirty="0" smtClean="0">
              <a:solidFill>
                <a:schemeClr val="bg1"/>
              </a:solidFill>
            </a:rPr>
            <a:t>6,</a:t>
          </a:r>
          <a:r>
            <a:rPr lang="en-GB" sz="1200" b="1" kern="1200" dirty="0" smtClean="0">
              <a:solidFill>
                <a:schemeClr val="bg1"/>
              </a:solidFill>
            </a:rPr>
            <a:t>3</a:t>
          </a:r>
          <a:r>
            <a:rPr lang="sr-Cyrl-RS" sz="1200" b="1" kern="1200" dirty="0" smtClean="0">
              <a:solidFill>
                <a:schemeClr val="bg1"/>
              </a:solidFill>
            </a:rPr>
            <a:t>35,</a:t>
          </a:r>
          <a:r>
            <a:rPr lang="en-US" sz="1200" b="1" kern="1200" dirty="0" smtClean="0">
              <a:solidFill>
                <a:schemeClr val="bg1"/>
              </a:solidFill>
            </a:rPr>
            <a:t>,000.00</a:t>
          </a:r>
          <a:r>
            <a:rPr lang="sr-Cyrl-RS" sz="1200" b="1" kern="1200" dirty="0" smtClean="0">
              <a:solidFill>
                <a:schemeClr val="bg1"/>
              </a:solidFill>
            </a:rPr>
            <a:t> </a:t>
          </a:r>
          <a:r>
            <a:rPr lang="sr-Cyrl-RS" sz="1200" b="1" kern="1200" dirty="0">
              <a:solidFill>
                <a:schemeClr val="bg1"/>
              </a:solidFill>
            </a:rPr>
            <a:t>динара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315190" y="3668248"/>
        <a:ext cx="1364596" cy="918559"/>
      </dsp:txXfrm>
    </dsp:sp>
    <dsp:sp modelId="{4F05B281-B6DB-45BB-A427-1BF92AADC139}">
      <dsp:nvSpPr>
        <dsp:cNvPr id="0" name=""/>
        <dsp:cNvSpPr/>
      </dsp:nvSpPr>
      <dsp:spPr>
        <a:xfrm>
          <a:off x="1295408" y="1958935"/>
          <a:ext cx="1712061" cy="1401541"/>
        </a:xfrm>
        <a:prstGeom prst="ellipse">
          <a:avLst/>
        </a:prstGeom>
        <a:solidFill>
          <a:schemeClr val="accent3">
            <a:hueOff val="5473254"/>
            <a:satOff val="-42193"/>
            <a:lumOff val="11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>
              <a:solidFill>
                <a:schemeClr val="bg1"/>
              </a:solidFill>
            </a:rPr>
            <a:t>Средства резерве </a:t>
          </a:r>
          <a:r>
            <a:rPr lang="sr-Cyrl-RS" sz="1200" b="1" kern="1200" dirty="0" smtClean="0">
              <a:solidFill>
                <a:schemeClr val="bg1"/>
              </a:solidFill>
            </a:rPr>
            <a:t>4,700,000.00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546134" y="2164186"/>
        <a:ext cx="1210609" cy="991039"/>
      </dsp:txXfrm>
    </dsp:sp>
    <dsp:sp modelId="{2D6C03BD-4023-431E-84F6-C080A9961C8A}">
      <dsp:nvSpPr>
        <dsp:cNvPr id="0" name=""/>
        <dsp:cNvSpPr/>
      </dsp:nvSpPr>
      <dsp:spPr>
        <a:xfrm>
          <a:off x="1676396" y="295127"/>
          <a:ext cx="1503551" cy="1467076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Основна средства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6,700,000.00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896586" y="509975"/>
        <a:ext cx="1063171" cy="103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0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7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3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1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682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248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1780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365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79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453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8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41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6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ocrvenikrst.r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ГРАДСКА</a:t>
            </a:r>
            <a:r>
              <a:rPr lang="sr-Cyrl-RS" dirty="0" smtClean="0">
                <a:solidFill>
                  <a:srgbClr val="0070C0"/>
                </a:solidFill>
              </a:rPr>
              <a:t/>
            </a:r>
            <a:br>
              <a:rPr lang="sr-Cyrl-RS" dirty="0" smtClean="0">
                <a:solidFill>
                  <a:srgbClr val="0070C0"/>
                </a:solidFill>
              </a:rPr>
            </a:br>
            <a:r>
              <a:rPr lang="sr-Cyrl-RS" dirty="0" smtClean="0">
                <a:solidFill>
                  <a:srgbClr val="FF0000"/>
                </a:solidFill>
              </a:rPr>
              <a:t>ОПШТИНА ЦРВЕНИ КРСТ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2438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          </a:t>
            </a:r>
            <a:r>
              <a:rPr lang="sr-Cyrl-RS" sz="2400" dirty="0" smtClean="0"/>
              <a:t>ГРАЂАНСКИ </a:t>
            </a:r>
            <a:r>
              <a:rPr lang="sr-Cyrl-RS" sz="2400" dirty="0"/>
              <a:t>ВОДИЧ КРОЗ </a:t>
            </a:r>
            <a:r>
              <a:rPr lang="sr-Cyrl-RS" sz="2400" dirty="0" smtClean="0"/>
              <a:t>НАЦРТ ОДЛУКЕ</a:t>
            </a:r>
            <a:endParaRPr lang="en-GB" sz="2400" dirty="0" smtClean="0"/>
          </a:p>
          <a:p>
            <a:r>
              <a:rPr lang="sr-Cyrl-RS" sz="2400" dirty="0" smtClean="0"/>
              <a:t> </a:t>
            </a:r>
            <a:r>
              <a:rPr lang="en-GB" sz="2400" dirty="0" smtClean="0"/>
              <a:t>                       </a:t>
            </a:r>
            <a:r>
              <a:rPr lang="sr-Cyrl-RS" sz="2400" dirty="0" smtClean="0"/>
              <a:t>О</a:t>
            </a:r>
            <a:r>
              <a:rPr lang="en-GB" sz="2400" dirty="0" smtClean="0"/>
              <a:t>   </a:t>
            </a:r>
            <a:r>
              <a:rPr lang="sr-Cyrl-RS" sz="2400" dirty="0" smtClean="0"/>
              <a:t>БУЏЕТУ </a:t>
            </a:r>
            <a:r>
              <a:rPr lang="sr-Cyrl-RS" sz="2400" dirty="0"/>
              <a:t>за </a:t>
            </a:r>
            <a:r>
              <a:rPr lang="sr-Cyrl-RS" sz="2400" dirty="0" smtClean="0"/>
              <a:t>20</a:t>
            </a:r>
            <a:r>
              <a:rPr lang="en-GB" sz="2400" dirty="0" smtClean="0"/>
              <a:t>2</a:t>
            </a:r>
            <a:r>
              <a:rPr lang="sr-Cyrl-RS" sz="2400" dirty="0" smtClean="0"/>
              <a:t>1</a:t>
            </a:r>
            <a:r>
              <a:rPr lang="en-GB" sz="2400" dirty="0" smtClean="0"/>
              <a:t>.</a:t>
            </a:r>
            <a:r>
              <a:rPr lang="sr-Cyrl-RS" sz="2400" dirty="0" smtClean="0"/>
              <a:t>ГОДИНУ</a:t>
            </a:r>
            <a:endParaRPr lang="en-GB" sz="2400" dirty="0" smtClean="0"/>
          </a:p>
          <a:p>
            <a:endParaRPr lang="sr-Cyrl-RS" sz="2400" dirty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ravno\Desktop\grb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15492" y="720306"/>
            <a:ext cx="866216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182862" cy="730610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На основу чега се доноси буџет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2436411"/>
              </p:ext>
            </p:extLst>
          </p:nvPr>
        </p:nvGraphicFramePr>
        <p:xfrm>
          <a:off x="762000" y="1600200"/>
          <a:ext cx="7749480" cy="467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6019800" cy="49858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Како се пуни општинска каса?</a:t>
            </a:r>
            <a:endParaRPr lang="sr-Latn-RS" sz="2800" b="1" dirty="0">
              <a:latin typeface="+mn-lt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01818"/>
            <a:ext cx="8991600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Црвени Крст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GB" sz="1700" dirty="0" smtClean="0"/>
              <a:t>21</a:t>
            </a:r>
            <a:r>
              <a:rPr lang="sr-Cyrl-RS" sz="1700" dirty="0" smtClean="0"/>
              <a:t>. годину према нацрту Одлуке о буџету износе:</a:t>
            </a:r>
            <a:endParaRPr lang="sr-Cyrl-RS" sz="17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0" indent="0" algn="just">
              <a:buNone/>
            </a:pPr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9958954"/>
              </p:ext>
            </p:extLst>
          </p:nvPr>
        </p:nvGraphicFramePr>
        <p:xfrm>
          <a:off x="76200" y="3369139"/>
          <a:ext cx="8991600" cy="310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882817" y="2431645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10000" y="1600200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/>
              <a:t>1</a:t>
            </a:r>
            <a:r>
              <a:rPr lang="en-GB" sz="4400" b="1" dirty="0" smtClean="0"/>
              <a:t>6</a:t>
            </a:r>
            <a:r>
              <a:rPr lang="sr-Cyrl-RS" sz="4400" b="1" dirty="0" smtClean="0"/>
              <a:t>6,868,</a:t>
            </a:r>
            <a:r>
              <a:rPr lang="en-GB" sz="4400" b="1" dirty="0" smtClean="0"/>
              <a:t>714</a:t>
            </a:r>
            <a:r>
              <a:rPr lang="sr-Cyrl-RS" sz="4400" b="1" dirty="0" smtClean="0"/>
              <a:t>.00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10489" y="5008511"/>
            <a:ext cx="1374774" cy="908286"/>
            <a:chOff x="664684" y="-205614"/>
            <a:chExt cx="1374774" cy="908286"/>
          </a:xfrm>
        </p:grpSpPr>
        <p:sp>
          <p:nvSpPr>
            <p:cNvPr id="10" name="Oval 9"/>
            <p:cNvSpPr/>
            <p:nvPr/>
          </p:nvSpPr>
          <p:spPr>
            <a:xfrm>
              <a:off x="664684" y="-205614"/>
              <a:ext cx="1374774" cy="9082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73315"/>
                <a:satOff val="-12043"/>
                <a:lumOff val="5033"/>
                <a:alphaOff val="0"/>
              </a:schemeClr>
            </a:fillRef>
            <a:effectRef idx="0">
              <a:schemeClr val="accent4">
                <a:hueOff val="-1173315"/>
                <a:satOff val="-12043"/>
                <a:lumOff val="50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926449" y="-72599"/>
              <a:ext cx="972112" cy="642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b="1" kern="1200" dirty="0" smtClean="0">
                  <a:solidFill>
                    <a:schemeClr val="bg1"/>
                  </a:solidFill>
                </a:rPr>
                <a:t>Меморандумске ставке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>
                  <a:solidFill>
                    <a:schemeClr val="bg1"/>
                  </a:solidFill>
                </a:rPr>
                <a:t>1</a:t>
              </a:r>
              <a:r>
                <a:rPr lang="sr-Cyrl-RS" sz="1200" b="1" kern="1200" dirty="0" smtClean="0">
                  <a:solidFill>
                    <a:schemeClr val="bg1"/>
                  </a:solidFill>
                </a:rPr>
                <a:t>00,000.00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8" y="1754783"/>
            <a:ext cx="1363136" cy="17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6" grpId="0">
        <p:bldAsOne/>
      </p:bldGraphic>
      <p:bldP spid="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457200"/>
          </a:xfrm>
        </p:spPr>
        <p:txBody>
          <a:bodyPr>
            <a:noAutofit/>
          </a:bodyPr>
          <a:lstStyle/>
          <a:p>
            <a:r>
              <a:rPr lang="sr-Cyrl-RS" sz="3600" dirty="0">
                <a:latin typeface="+mn-lt"/>
              </a:rPr>
              <a:t>Шта су приходи и примања буџета?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969494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Структура планираних прихода и примања за </a:t>
            </a:r>
            <a:r>
              <a:rPr lang="sr-Cyrl-RS" sz="3000" b="1" dirty="0" smtClean="0">
                <a:latin typeface="+mn-lt"/>
              </a:rPr>
              <a:t>2021. годину према нацрту Одлуке о буџету</a:t>
            </a:r>
            <a:endParaRPr lang="en-US" sz="30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8213644"/>
              </p:ext>
            </p:extLst>
          </p:nvPr>
        </p:nvGraphicFramePr>
        <p:xfrm>
          <a:off x="713238" y="1142999"/>
          <a:ext cx="7897361" cy="517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4343400" y="5029200"/>
            <a:ext cx="1752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Меморандумскставке за рефундацију </a:t>
            </a:r>
            <a:r>
              <a:rPr lang="sr-Cyrl-RS" sz="1200" b="1" dirty="0"/>
              <a:t>1</a:t>
            </a:r>
            <a:r>
              <a:rPr lang="sr-Cyrl-RS" sz="1200" b="1" dirty="0" smtClean="0"/>
              <a:t>00,000.00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2186" y="3334464"/>
            <a:ext cx="1495075" cy="110347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09916" y="3429000"/>
            <a:ext cx="14522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Новчане казне</a:t>
            </a:r>
          </a:p>
          <a:p>
            <a:pPr algn="ctr"/>
            <a:r>
              <a:rPr lang="sr-Cyrl-RS" sz="1200" b="1" dirty="0" smtClean="0"/>
              <a:t>700,000.00</a:t>
            </a:r>
            <a:endParaRPr lang="en-GB" sz="1200" b="1" dirty="0"/>
          </a:p>
        </p:txBody>
      </p:sp>
      <p:sp>
        <p:nvSpPr>
          <p:cNvPr id="10" name="Oval 9"/>
          <p:cNvSpPr/>
          <p:nvPr/>
        </p:nvSpPr>
        <p:spPr>
          <a:xfrm>
            <a:off x="457200" y="4807440"/>
            <a:ext cx="1796878" cy="1520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/>
              <a:t>Мешовити и неодређени приходи </a:t>
            </a:r>
            <a:r>
              <a:rPr lang="sr-Cyrl-RS" sz="1200" b="1" dirty="0" smtClean="0"/>
              <a:t>300,000.00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>
                <a:latin typeface="+mn-lt"/>
              </a:rPr>
              <a:t>Структура планираних прихода и примања за </a:t>
            </a:r>
            <a:r>
              <a:rPr lang="sr-Cyrl-RS" sz="2900" b="1" dirty="0" smtClean="0">
                <a:latin typeface="+mn-lt"/>
              </a:rPr>
              <a:t>2021. годину према нацрту Одлуке о буџету</a:t>
            </a:r>
            <a:endParaRPr lang="en-US" sz="29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894686"/>
              </p:ext>
            </p:extLst>
          </p:nvPr>
        </p:nvGraphicFramePr>
        <p:xfrm>
          <a:off x="1600200" y="2057400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65225" y="762000"/>
            <a:ext cx="7978775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Шта се променило у односу на </a:t>
            </a:r>
            <a:r>
              <a:rPr lang="sr-Cyrl-RS" dirty="0" smtClean="0">
                <a:latin typeface="+mn-lt"/>
              </a:rPr>
              <a:t>20</a:t>
            </a:r>
            <a:r>
              <a:rPr lang="en-GB" dirty="0" smtClean="0">
                <a:latin typeface="+mn-lt"/>
              </a:rPr>
              <a:t>20</a:t>
            </a:r>
            <a:r>
              <a:rPr lang="sr-Cyrl-RS" dirty="0" smtClean="0">
                <a:latin typeface="+mn-lt"/>
              </a:rPr>
              <a:t>. </a:t>
            </a:r>
            <a:r>
              <a:rPr lang="sr-Cyrl-RS" dirty="0">
                <a:latin typeface="+mn-lt"/>
              </a:rPr>
              <a:t>годину?</a:t>
            </a:r>
            <a:endParaRPr lang="en-US" dirty="0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2057400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GB" dirty="0" smtClean="0"/>
              <a:t>21</a:t>
            </a:r>
            <a:r>
              <a:rPr lang="sr-Cyrl-RS" dirty="0" smtClean="0"/>
              <a:t>. години мање су планирани у </a:t>
            </a:r>
            <a:r>
              <a:rPr lang="sr-Cyrl-RS" dirty="0"/>
              <a:t>односу на последњу измену Одлуке о буџету за </a:t>
            </a:r>
            <a:r>
              <a:rPr lang="sr-Cyrl-RS" dirty="0" smtClean="0"/>
              <a:t>20</a:t>
            </a:r>
            <a:r>
              <a:rPr lang="en-GB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6,297,832.00 </a:t>
            </a:r>
            <a:r>
              <a:rPr lang="sr-Cyrl-RS" dirty="0" smtClean="0"/>
              <a:t>динара</a:t>
            </a:r>
            <a:r>
              <a:rPr lang="sr-Cyrl-RS" dirty="0"/>
              <a:t>.</a:t>
            </a: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028700" y="5029200"/>
            <a:ext cx="8115300" cy="167640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r-Cyrl-R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Порески </a:t>
            </a:r>
            <a:r>
              <a:rPr lang="sr-Cyrl-R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  </a:t>
            </a:r>
            <a:r>
              <a:rPr lang="sr-Cyrl-R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планирани су  више за </a:t>
            </a:r>
            <a:r>
              <a:rPr lang="sr-Cyrl-R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2,931,186.00 </a:t>
            </a:r>
            <a:r>
              <a:rPr lang="sr-Cyrl-RS" sz="1800" dirty="0" smtClean="0"/>
              <a:t>динара.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Порези на добра у услуге </a:t>
            </a:r>
            <a:r>
              <a:rPr lang="sr-Cyrl-R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планирани више за 1,000,000.00</a:t>
            </a:r>
            <a:endParaRPr lang="sr-Cyrl-R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24200"/>
            <a:ext cx="7658100" cy="15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Меморандумске ставке </a:t>
            </a:r>
            <a:r>
              <a:rPr lang="sr-Cyrl-RS" sz="2000" b="1" dirty="0" smtClean="0">
                <a:solidFill>
                  <a:srgbClr val="FF0000"/>
                </a:solidFill>
              </a:rPr>
              <a:t> </a:t>
            </a:r>
            <a:r>
              <a:rPr lang="sr-Cyrl-RS" sz="2000" b="1" dirty="0" smtClean="0"/>
              <a:t>су мање планиране  </a:t>
            </a:r>
            <a:r>
              <a:rPr lang="sr-Cyrl-RS" sz="2000" b="1" dirty="0"/>
              <a:t>за </a:t>
            </a:r>
            <a:r>
              <a:rPr lang="sr-Cyrl-RS" sz="2000" b="1" dirty="0" smtClean="0"/>
              <a:t>5,000,000.00 </a:t>
            </a:r>
            <a:r>
              <a:rPr lang="sr-Cyrl-RS" sz="2000" b="1" dirty="0"/>
              <a:t>динара</a:t>
            </a:r>
            <a:r>
              <a:rPr lang="sr-Cyrl-R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000" b="1" dirty="0" smtClean="0">
                <a:solidFill>
                  <a:srgbClr val="FF0000"/>
                </a:solidFill>
              </a:rPr>
              <a:t>Н</a:t>
            </a:r>
            <a:r>
              <a:rPr lang="sr-Cyrl-R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ераспоређени вишак прихода из претх.године 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планиран мање за</a:t>
            </a:r>
            <a:r>
              <a:rPr lang="sr-Cyrl-RS" sz="2000" dirty="0" smtClean="0"/>
              <a:t> 4,679,018.00 динара.</a:t>
            </a:r>
          </a:p>
          <a:p>
            <a:pPr lvl="0"/>
            <a:endParaRPr lang="en-US" sz="20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xmlns="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09" y="351704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09" y="5257800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  <p:bldP spid="13317" grpId="0"/>
      <p:bldP spid="13318" grpId="0" animBg="1"/>
      <p:bldP spid="133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781800" cy="595536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шта се троше јавна средства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850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2021. </a:t>
            </a:r>
            <a:r>
              <a:rPr lang="sr-Cyrl-RS" sz="1700" dirty="0"/>
              <a:t>години </a:t>
            </a:r>
            <a:r>
              <a:rPr lang="sr-Cyrl-RS" sz="1700" dirty="0" smtClean="0"/>
              <a:t>према нацрту Одлуке о буџету 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137160" indent="0" algn="just">
              <a:buNone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</a:t>
            </a:r>
            <a:r>
              <a:rPr lang="sr-Cyrl-RS" sz="1700" dirty="0" smtClean="0"/>
              <a:t>објеката, </a:t>
            </a:r>
            <a:r>
              <a:rPr lang="sr-Cyrl-RS" sz="1700" dirty="0"/>
              <a:t>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971800" y="2209800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166,868,714.00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58847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latin typeface="+mn-lt"/>
              </a:rPr>
              <a:t>Шта су расходи и издаци буџета?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999263"/>
              </p:ext>
            </p:extLst>
          </p:nvPr>
        </p:nvGraphicFramePr>
        <p:xfrm>
          <a:off x="381000" y="1150803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434"/>
            <a:ext cx="8229600" cy="1837864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+mn-lt"/>
              </a:rPr>
              <a:t>Надлежности општине Црвени Крст</a:t>
            </a:r>
            <a:br>
              <a:rPr lang="sr-Cyrl-RS" sz="3200" dirty="0" smtClean="0">
                <a:latin typeface="+mn-lt"/>
              </a:rPr>
            </a:br>
            <a:r>
              <a:rPr lang="sr-Cyrl-RS" sz="3200" dirty="0" smtClean="0">
                <a:latin typeface="+mn-lt"/>
              </a:rPr>
              <a:t>које се могу финансирати из буџета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8001000" cy="4038600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1400" dirty="0" smtClean="0"/>
              <a:t>Уређује и утврђује начин коришћења и управљања сеоским водоводима, изворима, јавним бунарима и чесмама</a:t>
            </a:r>
          </a:p>
          <a:p>
            <a:pPr algn="just"/>
            <a:r>
              <a:rPr lang="sr-Cyrl-RS" sz="1400" dirty="0" smtClean="0"/>
              <a:t>Врши санацију и реконструкцију атарских путева</a:t>
            </a:r>
          </a:p>
          <a:p>
            <a:pPr algn="just"/>
            <a:r>
              <a:rPr lang="sr-Cyrl-RS" sz="1400" dirty="0" smtClean="0"/>
              <a:t>Врши набавку и уградњу подземних контејнера</a:t>
            </a:r>
          </a:p>
          <a:p>
            <a:pPr algn="just"/>
            <a:r>
              <a:rPr lang="sr-Cyrl-RS" sz="1400" dirty="0" smtClean="0"/>
              <a:t>Подстиче развој културно-уметничког аматеризма на свом подручју и обезбеђује услове за одржавање културних манифестација, утврђује културне и спортске манифестације од значаја за ГО Црвени Крст</a:t>
            </a:r>
          </a:p>
          <a:p>
            <a:pPr algn="just"/>
            <a:r>
              <a:rPr lang="sr-Cyrl-RS" sz="1400" dirty="0" smtClean="0"/>
              <a:t>Подстиче задовољење потреба грађана у области спорта на подручју ГО, учествује у реализацији система школског спорта и обезбеђује услове  за организовање и одржавање спортских манифестација и такмичења,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одржавање основних школа и дечијих вртића и домова на територији градске општине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развој различитих облика помоћи и солидарности са лицима која су у стању социјалне потребе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229600" cy="1154906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3000" b="1" dirty="0" smtClean="0">
                <a:latin typeface="+mn-lt"/>
              </a:rPr>
              <a:t>2021. годину према нацрту Одлуке о буџету</a:t>
            </a:r>
            <a:endParaRPr lang="en-US" sz="30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77958"/>
              </p:ext>
            </p:extLst>
          </p:nvPr>
        </p:nvGraphicFramePr>
        <p:xfrm>
          <a:off x="123669" y="1702160"/>
          <a:ext cx="8915400" cy="495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400800" y="3723445"/>
            <a:ext cx="17526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Социјална заштита</a:t>
            </a: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865,000.00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C:\Users\ravno\Desktop\niš-palilul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4114800"/>
            <a:ext cx="4895124" cy="2065786"/>
          </a:xfrm>
          <a:prstGeom prst="rect">
            <a:avLst/>
          </a:prstGeom>
          <a:noFill/>
        </p:spPr>
      </p:pic>
      <p:pic>
        <p:nvPicPr>
          <p:cNvPr id="2051" name="Picture 3" descr="C:\Users\ravno\Desktop\60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" y="1828800"/>
            <a:ext cx="4884617" cy="190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97015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 Ниш – Градска општина Црвени Крст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 descr="C:\Users\ravno\Desktop\60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38800" y="1828800"/>
            <a:ext cx="2970059" cy="1918163"/>
          </a:xfrm>
          <a:prstGeom prst="rect">
            <a:avLst/>
          </a:prstGeom>
          <a:noFill/>
        </p:spPr>
      </p:pic>
      <p:pic>
        <p:nvPicPr>
          <p:cNvPr id="8" name="Picture 3" descr="C:\Users\ravno\Desktop\603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3400" y="4114800"/>
            <a:ext cx="2920180" cy="20574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8305800" cy="1524000"/>
          </a:xfrm>
        </p:spPr>
        <p:txBody>
          <a:bodyPr>
            <a:normAutofit/>
          </a:bodyPr>
          <a:lstStyle/>
          <a:p>
            <a:r>
              <a:rPr lang="sr-Cyrl-RS" sz="28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800" b="1" dirty="0" smtClean="0">
                <a:latin typeface="+mn-lt"/>
              </a:rPr>
              <a:t>2021. годину према нацрту Одлуке о буџету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347376"/>
              </p:ext>
            </p:extLst>
          </p:nvPr>
        </p:nvGraphicFramePr>
        <p:xfrm>
          <a:off x="1793374" y="1874880"/>
          <a:ext cx="61817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81000"/>
            <a:ext cx="7315200" cy="677863"/>
          </a:xfrm>
        </p:spPr>
        <p:txBody>
          <a:bodyPr>
            <a:normAutofit fontScale="90000"/>
          </a:bodyPr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2020.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5240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2021. </a:t>
            </a:r>
            <a:r>
              <a:rPr lang="sr-Cyrl-RS" sz="2000" dirty="0"/>
              <a:t>години </a:t>
            </a:r>
            <a:r>
              <a:rPr lang="sr-Cyrl-RS" sz="2000" b="1" dirty="0" smtClean="0"/>
              <a:t>мање</a:t>
            </a:r>
            <a:r>
              <a:rPr lang="sr-Cyrl-RS" sz="2000" dirty="0" smtClean="0"/>
              <a:t> су планирани у </a:t>
            </a:r>
            <a:r>
              <a:rPr lang="sr-Cyrl-RS" sz="2000" dirty="0"/>
              <a:t>односу на последњу измену Одлуке о буџету за </a:t>
            </a:r>
            <a:r>
              <a:rPr lang="sr-Cyrl-RS" sz="2000" dirty="0" smtClean="0"/>
              <a:t>2020. </a:t>
            </a:r>
            <a:r>
              <a:rPr lang="sr-Cyrl-RS" sz="2000" dirty="0"/>
              <a:t>годину </a:t>
            </a:r>
            <a:r>
              <a:rPr lang="sr-Cyrl-RS" sz="2000" dirty="0" smtClean="0"/>
              <a:t>за 6</a:t>
            </a:r>
            <a:r>
              <a:rPr lang="sr-Cyrl-RS" sz="2000" dirty="0" smtClean="0">
                <a:solidFill>
                  <a:srgbClr val="FFFF00"/>
                </a:solidFill>
              </a:rPr>
              <a:t>,297,832.00</a:t>
            </a:r>
            <a:r>
              <a:rPr lang="sr-Cyrl-RS" sz="2000" dirty="0" smtClean="0"/>
              <a:t> динар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679575" y="2654300"/>
            <a:ext cx="7464425" cy="1868487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sr-Cyrl-R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* Коришћење роба и услуга</a:t>
            </a:r>
            <a:r>
              <a:rPr lang="sr-Cyrl-R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1700" dirty="0" smtClean="0"/>
              <a:t>су смањени </a:t>
            </a:r>
            <a:r>
              <a:rPr lang="sr-Cyrl-RS" sz="1700" dirty="0" smtClean="0">
                <a:solidFill>
                  <a:srgbClr val="FFFF00"/>
                </a:solidFill>
              </a:rPr>
              <a:t>7,848,632.00</a:t>
            </a:r>
            <a:r>
              <a:rPr lang="sr-Cyrl-RS" sz="1700" dirty="0" smtClean="0"/>
              <a:t> </a:t>
            </a:r>
            <a:r>
              <a:rPr lang="sr-Cyrl-RS" sz="1700" dirty="0" smtClean="0">
                <a:cs typeface="Arial" panose="020B0604020202020204" pitchFamily="34" charset="0"/>
              </a:rPr>
              <a:t>динара</a:t>
            </a:r>
            <a:r>
              <a:rPr lang="sr-Cyrl-RS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sr-Cyrl-RS" sz="1700" dirty="0" smtClean="0"/>
          </a:p>
          <a:p>
            <a:pPr marL="0" indent="0">
              <a:buNone/>
              <a:defRPr/>
            </a:pPr>
            <a:r>
              <a:rPr lang="ru-RU" sz="1700" b="1" dirty="0" smtClean="0">
                <a:solidFill>
                  <a:srgbClr val="FF0000"/>
                </a:solidFill>
              </a:rPr>
              <a:t> * Сред ства </a:t>
            </a:r>
            <a:r>
              <a:rPr lang="ru-RU" sz="1700" b="1" dirty="0">
                <a:solidFill>
                  <a:srgbClr val="FF0000"/>
                </a:solidFill>
              </a:rPr>
              <a:t>резерве </a:t>
            </a:r>
            <a:r>
              <a:rPr lang="ru-RU" sz="1700" dirty="0"/>
              <a:t>су </a:t>
            </a:r>
            <a:r>
              <a:rPr lang="ru-RU" sz="1700" dirty="0" smtClean="0"/>
              <a:t>смањене за </a:t>
            </a:r>
            <a:r>
              <a:rPr lang="ru-RU" sz="1700" b="1" dirty="0" smtClean="0">
                <a:solidFill>
                  <a:srgbClr val="FFFF00"/>
                </a:solidFill>
              </a:rPr>
              <a:t>1,000,000.00</a:t>
            </a:r>
            <a:r>
              <a:rPr lang="ru-RU" sz="1700" dirty="0" smtClean="0">
                <a:solidFill>
                  <a:srgbClr val="FFFF00"/>
                </a:solidFill>
              </a:rPr>
              <a:t> </a:t>
            </a:r>
            <a:r>
              <a:rPr lang="ru-RU" sz="1700" dirty="0" smtClean="0"/>
              <a:t>динара</a:t>
            </a:r>
          </a:p>
          <a:p>
            <a:pPr marL="0" indent="0">
              <a:buNone/>
              <a:defRPr/>
            </a:pPr>
            <a:r>
              <a:rPr lang="ru-RU" sz="1700" dirty="0" smtClean="0"/>
              <a:t> </a:t>
            </a:r>
            <a:r>
              <a:rPr lang="ru-RU" sz="1700" dirty="0" smtClean="0">
                <a:solidFill>
                  <a:srgbClr val="FF0000"/>
                </a:solidFill>
              </a:rPr>
              <a:t>* </a:t>
            </a:r>
            <a:r>
              <a:rPr lang="ru-RU" sz="1700" b="1" dirty="0" smtClean="0">
                <a:solidFill>
                  <a:srgbClr val="FF0000"/>
                </a:solidFill>
              </a:rPr>
              <a:t>Остали расходи </a:t>
            </a:r>
            <a:r>
              <a:rPr lang="ru-RU" sz="1700" dirty="0" smtClean="0"/>
              <a:t>су смањени </a:t>
            </a:r>
            <a:r>
              <a:rPr lang="ru-RU" sz="1700" dirty="0" smtClean="0">
                <a:solidFill>
                  <a:srgbClr val="FFFF00"/>
                </a:solidFill>
              </a:rPr>
              <a:t>за 1,605,000.00 </a:t>
            </a:r>
            <a:r>
              <a:rPr lang="ru-RU" sz="1700" dirty="0" smtClean="0"/>
              <a:t>динара</a:t>
            </a:r>
          </a:p>
          <a:p>
            <a:pPr marL="0" indent="0">
              <a:buNone/>
              <a:defRPr/>
            </a:pPr>
            <a:r>
              <a:rPr lang="sr-Cyrl-RS" sz="1700" dirty="0" smtClean="0">
                <a:solidFill>
                  <a:srgbClr val="FF0000"/>
                </a:solidFill>
              </a:rPr>
              <a:t> * </a:t>
            </a:r>
            <a:r>
              <a:rPr lang="sr-Cyrl-RS" sz="1700" b="1" dirty="0" smtClean="0">
                <a:solidFill>
                  <a:srgbClr val="FF0000"/>
                </a:solidFill>
              </a:rPr>
              <a:t>Расходи за социјалну заштиту из буџета </a:t>
            </a:r>
            <a:r>
              <a:rPr lang="sr-Cyrl-RS" sz="1700" dirty="0" smtClean="0"/>
              <a:t>су смањени за      500,000.00</a:t>
            </a:r>
            <a:r>
              <a:rPr lang="sr-Cyrl-RS" sz="1700" dirty="0" smtClean="0">
                <a:solidFill>
                  <a:srgbClr val="FFFF00"/>
                </a:solidFill>
              </a:rPr>
              <a:t> </a:t>
            </a:r>
            <a:endParaRPr lang="sr-Cyrl-RS" sz="1700" dirty="0"/>
          </a:p>
          <a:p>
            <a:pPr marL="0" indent="0">
              <a:buNone/>
              <a:defRPr/>
            </a:pP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85464"/>
            <a:ext cx="7467600" cy="19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Дотације </a:t>
            </a:r>
            <a:r>
              <a:rPr lang="sr-Cyrl-R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трансфери </a:t>
            </a:r>
            <a:r>
              <a:rPr lang="sr-Cyrl-RS" dirty="0">
                <a:solidFill>
                  <a:srgbClr val="FFFF00"/>
                </a:solidFill>
              </a:rPr>
              <a:t>су повећани за </a:t>
            </a:r>
            <a:r>
              <a:rPr lang="sr-Cyrl-RS" dirty="0" smtClean="0">
                <a:solidFill>
                  <a:srgbClr val="FFFF00"/>
                </a:solidFill>
                <a:latin typeface="+mn-lt"/>
              </a:rPr>
              <a:t>800,000.00</a:t>
            </a:r>
            <a:r>
              <a:rPr lang="sr-Cyrl-RS" dirty="0" smtClean="0">
                <a:solidFill>
                  <a:srgbClr val="FFFF00"/>
                </a:solidFill>
              </a:rPr>
              <a:t> динара</a:t>
            </a:r>
            <a:endParaRPr lang="sr-Cyrl-RS" b="1" dirty="0" smtClean="0">
              <a:solidFill>
                <a:srgbClr val="FFFF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Расходи за запослене </a:t>
            </a:r>
            <a:r>
              <a:rPr lang="sr-Cyrl-RS" dirty="0" smtClean="0">
                <a:solidFill>
                  <a:srgbClr val="FFFF00"/>
                </a:solidFill>
              </a:rPr>
              <a:t>су остали исти као и у 2020.години</a:t>
            </a:r>
            <a:endParaRPr lang="sr-Cyrl-R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Расходи за социјалну заштиту</a:t>
            </a:r>
            <a:r>
              <a:rPr lang="sr-Cyrl-R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solidFill>
                  <a:srgbClr val="FFFF00"/>
                </a:solidFill>
              </a:rPr>
              <a:t>су </a:t>
            </a:r>
            <a:r>
              <a:rPr lang="sr-Cyrl-RS" dirty="0" smtClean="0">
                <a:solidFill>
                  <a:srgbClr val="FFFF00"/>
                </a:solidFill>
              </a:rPr>
              <a:t>остали на истом нивоу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FFFF00"/>
                </a:solidFill>
              </a:rPr>
              <a:t>Капитални издаци су се повећали за 2,900,000.00 динара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sr-Cyrl-RS" altLang="en-US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22575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2" y="4685464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6388" grpId="0" build="p"/>
      <p:bldP spid="17413" grpId="0"/>
      <p:bldP spid="17414" grpId="0" animBg="1"/>
      <p:bldP spid="17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07" y="152400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Расходи буџета по програмима</a:t>
            </a:r>
            <a:endParaRPr lang="en-US" sz="3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74458"/>
              </p:ext>
            </p:extLst>
          </p:nvPr>
        </p:nvGraphicFramePr>
        <p:xfrm>
          <a:off x="91846" y="838199"/>
          <a:ext cx="8960308" cy="63047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03954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508354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553468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2021.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2</a:t>
                      </a:r>
                      <a:r>
                        <a:rPr lang="sr-Cyrl-RS" sz="1400" baseline="0" dirty="0" smtClean="0"/>
                        <a:t> - </a:t>
                      </a:r>
                      <a:r>
                        <a:rPr lang="sr-Cyrl-RS" sz="1400" dirty="0" smtClean="0"/>
                        <a:t> </a:t>
                      </a:r>
                      <a:r>
                        <a:rPr lang="sr-Cyrl-RS" sz="1400" dirty="0"/>
                        <a:t>Комуналне делатности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3,300,00000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2,02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363708">
                <a:tc>
                  <a:txBody>
                    <a:bodyPr/>
                    <a:lstStyle/>
                    <a:p>
                      <a:r>
                        <a:rPr lang="sr-Cyrl-RS" sz="1400" dirty="0"/>
                        <a:t>П</a:t>
                      </a:r>
                      <a:r>
                        <a:rPr lang="sr-Cyrl-RS" sz="1400" dirty="0" smtClean="0"/>
                        <a:t>рограм 3</a:t>
                      </a:r>
                      <a:r>
                        <a:rPr lang="sr-Cyrl-RS" sz="1400" baseline="0" dirty="0" smtClean="0"/>
                        <a:t> -</a:t>
                      </a:r>
                      <a:r>
                        <a:rPr lang="sr-Cyrl-RS" sz="1400" dirty="0" smtClean="0"/>
                        <a:t>  Локални </a:t>
                      </a:r>
                      <a:r>
                        <a:rPr lang="sr-Cyrl-RS" sz="1400" dirty="0"/>
                        <a:t>економски развој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1,500,000.00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/>
                        <a:t>Програм 4</a:t>
                      </a:r>
                      <a:r>
                        <a:rPr lang="sr-Cyrl-RS" sz="1400" baseline="0" dirty="0" smtClean="0"/>
                        <a:t> -  </a:t>
                      </a:r>
                      <a:r>
                        <a:rPr lang="sr-Cyrl-RS" sz="1400" dirty="0" smtClean="0"/>
                        <a:t>Развој</a:t>
                      </a:r>
                      <a:r>
                        <a:rPr lang="sr-Cyrl-RS" sz="1400" baseline="0" dirty="0" smtClean="0"/>
                        <a:t> туризма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    715,000.00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0" dirty="0" smtClean="0"/>
                        <a:t>Програм 5 –  Пољопривреда и рурални развој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9,000,000.00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1076896"/>
                  </a:ext>
                </a:extLst>
              </a:tr>
              <a:tr h="363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0" dirty="0" smtClean="0"/>
                        <a:t>Програм 6</a:t>
                      </a:r>
                      <a:r>
                        <a:rPr lang="sr-Cyrl-RS" sz="1400" b="0" baseline="0" dirty="0" smtClean="0"/>
                        <a:t> –  Заштита животне средине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5,000,000,00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b="1" dirty="0" smtClean="0"/>
                        <a:t>Програм 8 – Предшколско образовање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500,000.00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0,31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8660304"/>
                  </a:ext>
                </a:extLst>
              </a:tr>
              <a:tr h="53765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9 -  </a:t>
                      </a:r>
                      <a:r>
                        <a:rPr lang="sr-Cyrl-RS" sz="1400" b="1" dirty="0" smtClean="0"/>
                        <a:t>Основно образовање</a:t>
                      </a:r>
                      <a:r>
                        <a:rPr lang="sr-Cyrl-RS" sz="1400" b="1" baseline="0" dirty="0" smtClean="0"/>
                        <a:t> </a:t>
                      </a:r>
                      <a:r>
                        <a:rPr lang="sr-Cyrl-RS" sz="1400" b="1" dirty="0" smtClean="0"/>
                        <a:t>иваспитање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500,000.00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0,31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11</a:t>
                      </a:r>
                      <a:r>
                        <a:rPr lang="sr-Cyrl-RS" sz="1400" baseline="0" dirty="0" smtClean="0"/>
                        <a:t> -  </a:t>
                      </a:r>
                      <a:r>
                        <a:rPr lang="sr-Cyrl-RS" sz="1400" dirty="0" smtClean="0"/>
                        <a:t>Социјална </a:t>
                      </a:r>
                      <a:r>
                        <a:rPr lang="sr-Cyrl-RS" sz="1400" dirty="0"/>
                        <a:t>и дечија </a:t>
                      </a:r>
                      <a:r>
                        <a:rPr lang="sr-Cyrl-RS" sz="1400" dirty="0" smtClean="0"/>
                        <a:t>заштита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4,700,000.00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2,87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13 - Развој </a:t>
                      </a:r>
                      <a:r>
                        <a:rPr lang="sr-Cyrl-RS" sz="1400" dirty="0"/>
                        <a:t>културе и информисања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3,245,000.00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1,98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14</a:t>
                      </a:r>
                      <a:r>
                        <a:rPr lang="sr-Cyrl-RS" sz="1400" baseline="0" dirty="0" smtClean="0"/>
                        <a:t> - </a:t>
                      </a:r>
                      <a:r>
                        <a:rPr lang="sr-Cyrl-RS" sz="1400" dirty="0" smtClean="0"/>
                        <a:t>Развој </a:t>
                      </a:r>
                      <a:r>
                        <a:rPr lang="sr-Cyrl-RS" sz="1400" dirty="0"/>
                        <a:t>спорта и омладине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2,985,000.00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1,82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537654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</a:t>
                      </a:r>
                      <a:r>
                        <a:rPr lang="sr-Cyrl-RS" sz="1400" dirty="0" smtClean="0"/>
                        <a:t>15</a:t>
                      </a:r>
                      <a:r>
                        <a:rPr lang="sr-Cyrl-RS" sz="1400" baseline="0" dirty="0" smtClean="0"/>
                        <a:t> - </a:t>
                      </a:r>
                      <a:r>
                        <a:rPr lang="sr-Cyrl-RS" sz="1400" dirty="0" smtClean="0"/>
                        <a:t>Опште </a:t>
                      </a:r>
                      <a:r>
                        <a:rPr lang="sr-Cyrl-RS" sz="1400" dirty="0"/>
                        <a:t>услуге локалне самоуправе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83,665,200.00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50,89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537654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Програм 16</a:t>
                      </a:r>
                      <a:r>
                        <a:rPr lang="sr-Cyrl-RS" sz="1400" baseline="0" dirty="0" smtClean="0"/>
                        <a:t> -</a:t>
                      </a:r>
                      <a:r>
                        <a:rPr lang="sr-Cyrl-RS" sz="1400" dirty="0" smtClean="0"/>
                        <a:t> Политички систем лок.</a:t>
                      </a:r>
                      <a:r>
                        <a:rPr lang="sr-Cyrl-RS" sz="1400" baseline="0" dirty="0" smtClean="0"/>
                        <a:t> </a:t>
                      </a:r>
                      <a:r>
                        <a:rPr lang="sr-Cyrl-RS" sz="1400" dirty="0" smtClean="0"/>
                        <a:t>самоуправе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/>
                        <a:t>51,758,514.00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30,86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7894">
                <a:tc>
                  <a:txBody>
                    <a:bodyPr/>
                    <a:lstStyle/>
                    <a:p>
                      <a:r>
                        <a:rPr lang="sr-Cyrl-RS" sz="1400" b="1" dirty="0" smtClean="0"/>
                        <a:t>УКУПНИ</a:t>
                      </a:r>
                      <a:r>
                        <a:rPr lang="sr-Cyrl-RS" sz="1400" b="1" baseline="0" dirty="0" smtClean="0"/>
                        <a:t> РАСХОДИ ПО ПРОГРАМИМА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166,868,714.00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611963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</a:t>
            </a:r>
            <a:r>
              <a:rPr lang="sr-Cyrl-RS" sz="3000" b="1" dirty="0" smtClean="0"/>
              <a:t> буџетским корисницима према нацрту Одлуке о буџету за 2021.годину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199932"/>
              </p:ext>
            </p:extLst>
          </p:nvPr>
        </p:nvGraphicFramePr>
        <p:xfrm>
          <a:off x="609600" y="2133599"/>
          <a:ext cx="7488833" cy="434339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0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Р. бр.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Назив </a:t>
                      </a:r>
                      <a:r>
                        <a:rPr lang="sr-Cyrl-RS" sz="1600" dirty="0">
                          <a:effectLst/>
                        </a:rPr>
                        <a:t>буџетског </a:t>
                      </a:r>
                      <a:r>
                        <a:rPr lang="en-US" sz="1600" dirty="0">
                          <a:effectLst/>
                        </a:rPr>
                        <a:t>корисника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Средства из Одлуке о буџету за </a:t>
                      </a:r>
                      <a:r>
                        <a:rPr lang="sr-Cyrl-RS" sz="1600" dirty="0" smtClean="0"/>
                        <a:t>2021. </a:t>
                      </a:r>
                      <a:r>
                        <a:rPr lang="sr-Cyrl-RS" sz="1600" dirty="0"/>
                        <a:t>годину  (износ у динарима)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%  буџета по кориснику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Скупштина </a:t>
                      </a:r>
                      <a:r>
                        <a:rPr lang="sr-Cyrl-RS" sz="1800" dirty="0">
                          <a:effectLst/>
                        </a:rPr>
                        <a:t>општине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29,831,205.00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17,88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6,026,509.00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3,02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Општинско</a:t>
                      </a:r>
                      <a:r>
                        <a:rPr lang="en-US" sz="1800" dirty="0">
                          <a:effectLst/>
                        </a:rPr>
                        <a:t> веће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15,900,800.00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9,53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effectLst/>
                        </a:rPr>
                        <a:t>Општинска </a:t>
                      </a:r>
                      <a:r>
                        <a:rPr lang="en-US" sz="1800" dirty="0">
                          <a:effectLst/>
                        </a:rPr>
                        <a:t>управа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115,110,200.00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smtClean="0">
                          <a:effectLst/>
                          <a:latin typeface="Times New Roman"/>
                          <a:ea typeface="Times New Roman"/>
                        </a:rPr>
                        <a:t>68,99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У К У П Н О: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Times New Roman"/>
                          <a:ea typeface="Times New Roman"/>
                        </a:rPr>
                        <a:t>166,868,714.00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315200" cy="403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Презентацију реализовали: шеф Одсека за финансије и буџет Драгана Живић </a:t>
            </a:r>
            <a:r>
              <a:rPr lang="en-GB" sz="7200" dirty="0" smtClean="0"/>
              <a:t> </a:t>
            </a:r>
            <a:r>
              <a:rPr lang="sr-Cyrl-RS" sz="7200" dirty="0" smtClean="0"/>
              <a:t>и председник Градске општине Црвени Крст проф.др Мирослав Милутиновић.</a:t>
            </a:r>
            <a:endParaRPr lang="sr-Cyrl-RS" sz="7200" dirty="0"/>
          </a:p>
          <a:p>
            <a:pPr marL="0" indent="0" algn="just">
              <a:buNone/>
            </a:pPr>
            <a:r>
              <a:rPr lang="sr-Cyrl-RS" sz="7200" dirty="0" smtClean="0"/>
              <a:t> </a:t>
            </a:r>
          </a:p>
          <a:p>
            <a:pPr marL="0" indent="0" algn="just">
              <a:buNone/>
            </a:pPr>
            <a:r>
              <a:rPr lang="sr-Cyrl-RS" sz="7200" dirty="0" smtClean="0"/>
              <a:t>На </a:t>
            </a:r>
            <a:r>
              <a:rPr lang="sr-Cyrl-RS" sz="7200" dirty="0"/>
              <a:t>крају желимо да Вам се захвалимо што сте издвојили време за </a:t>
            </a:r>
            <a:r>
              <a:rPr lang="sr-Cyrl-RS" sz="7200" dirty="0" smtClean="0"/>
              <a:t>преглед </a:t>
            </a:r>
            <a:r>
              <a:rPr lang="sr-Cyrl-RS" sz="7200" dirty="0"/>
              <a:t>ове презентације </a:t>
            </a:r>
            <a:r>
              <a:rPr lang="sr-Cyrl-RS" sz="7200" dirty="0" smtClean="0"/>
              <a:t>нацрта Одлуке о буџету за 2021.годину. </a:t>
            </a:r>
            <a:endParaRPr lang="en-US" sz="7200" dirty="0" smtClean="0"/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r>
              <a:rPr lang="sr-Cyrl-RS" sz="6400" dirty="0"/>
              <a:t>Све сугестије</a:t>
            </a:r>
            <a:r>
              <a:rPr lang="sr-Cyrl-RS" sz="6400" dirty="0" smtClean="0"/>
              <a:t>, предлоге </a:t>
            </a:r>
            <a:r>
              <a:rPr lang="sr-Cyrl-RS" sz="6400" dirty="0"/>
              <a:t>и примедбе на нацрт  Одлуке о буџету могу се доставити на </a:t>
            </a:r>
            <a:r>
              <a:rPr lang="sr-Cyrl-RS" sz="6400" dirty="0" smtClean="0"/>
              <a:t>следеће  </a:t>
            </a:r>
            <a:r>
              <a:rPr lang="sr-Cyrl-RS" sz="6400" dirty="0"/>
              <a:t>е-маил </a:t>
            </a:r>
            <a:r>
              <a:rPr lang="sr-Cyrl-RS" sz="6400" dirty="0" smtClean="0"/>
              <a:t> адресе:</a:t>
            </a:r>
            <a:endParaRPr lang="en-US" sz="64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8000" b="1" dirty="0" smtClean="0">
                <a:hlinkClick r:id="rId2"/>
              </a:rPr>
              <a:t>info@gocrvenikrst.rs</a:t>
            </a:r>
            <a:endParaRPr lang="sr-Cyrl-RS" sz="8000" b="1" dirty="0" smtClean="0"/>
          </a:p>
          <a:p>
            <a:pPr marL="0" indent="0" algn="ctr">
              <a:buNone/>
            </a:pPr>
            <a:r>
              <a:rPr lang="en-GB" sz="8000" b="1" dirty="0" smtClean="0"/>
              <a:t>zivicdragana.ps@gmail.com</a:t>
            </a:r>
            <a:endParaRPr lang="en-US" sz="8000" b="1" dirty="0"/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                                   </a:t>
            </a:r>
            <a:r>
              <a:rPr lang="sr-Cyrl-RS" sz="7200" dirty="0" smtClean="0">
                <a:solidFill>
                  <a:srgbClr val="C00000"/>
                </a:solidFill>
              </a:rPr>
              <a:t>ХВАЛА НА ПАЖЊИ !</a:t>
            </a:r>
            <a:endParaRPr lang="sr-Cyrl-RS" sz="7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6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en-GB" dirty="0" smtClean="0"/>
              <a:t>21</a:t>
            </a:r>
            <a:r>
              <a:rPr lang="en-US" dirty="0" smtClean="0"/>
              <a:t>.</a:t>
            </a:r>
            <a:r>
              <a:rPr lang="sr-Cyrl-RS" dirty="0" smtClean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</a:t>
            </a:r>
            <a:r>
              <a:rPr lang="en-US" dirty="0" smtClean="0"/>
              <a:t>8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</a:t>
            </a:r>
            <a:r>
              <a:rPr lang="ru-RU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Надлежности градске општине Црвени Крст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201</a:t>
            </a:r>
            <a:r>
              <a:rPr lang="en-US" dirty="0" smtClean="0"/>
              <a:t>9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</a:t>
            </a:r>
            <a:r>
              <a:rPr lang="en-US" dirty="0" smtClean="0"/>
              <a:t>8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</a:t>
            </a:r>
            <a:r>
              <a:rPr lang="sr-Cyrl-RS" dirty="0" smtClean="0"/>
              <a:t>буџетским корисницима</a:t>
            </a:r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4648200"/>
            <a:ext cx="1600200" cy="381000"/>
          </a:xfrm>
        </p:spPr>
        <p:txBody>
          <a:bodyPr/>
          <a:lstStyle/>
          <a:p>
            <a:pPr algn="ctr"/>
            <a:r>
              <a:rPr lang="sr-Cyrl-RS" sz="1100" dirty="0" smtClean="0"/>
              <a:t>Председник општине проф.др </a:t>
            </a:r>
          </a:p>
          <a:p>
            <a:pPr algn="ctr"/>
            <a:r>
              <a:rPr lang="sr-Cyrl-RS" sz="1100" dirty="0" smtClean="0"/>
              <a:t>Мирослав Милутиновић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887135"/>
            <a:ext cx="7086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 smtClean="0"/>
              <a:t>Драги </a:t>
            </a:r>
            <a:r>
              <a:rPr lang="sr-Cyrl-RS" b="1" dirty="0"/>
              <a:t>суграђани и суграђанке,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endParaRPr lang="en-US" dirty="0" smtClean="0"/>
          </a:p>
          <a:p>
            <a:pPr algn="just"/>
            <a:r>
              <a:rPr lang="en-US" dirty="0" smtClean="0"/>
              <a:t>	</a:t>
            </a:r>
            <a:r>
              <a:rPr lang="sr-Cyrl-RS" sz="1600" dirty="0" smtClean="0"/>
              <a:t>Основна </a:t>
            </a:r>
            <a:r>
              <a:rPr lang="sr-Cyrl-RS" sz="1600" dirty="0"/>
              <a:t>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en-US" sz="1600" dirty="0" smtClean="0"/>
              <a:t>	</a:t>
            </a:r>
            <a:r>
              <a:rPr lang="sr-Cyrl-RS" sz="1600" dirty="0" smtClean="0"/>
              <a:t>Грађански </a:t>
            </a:r>
            <a:r>
              <a:rPr lang="sr-Cyrl-RS" sz="1600" dirty="0"/>
              <a:t>буџет представља сажет и јасан приказ </a:t>
            </a:r>
            <a:r>
              <a:rPr lang="sr-Cyrl-RS" sz="1600" dirty="0" smtClean="0"/>
              <a:t>нацрта Одлуке </a:t>
            </a:r>
            <a:r>
              <a:rPr lang="sr-Cyrl-RS" sz="1600" dirty="0"/>
              <a:t>о буџету општине</a:t>
            </a:r>
            <a:r>
              <a:rPr lang="sr-Latn-RS" sz="1600" dirty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Црвени Крст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</a:t>
            </a:r>
            <a:r>
              <a:rPr lang="en-GB" sz="1600" dirty="0" smtClean="0"/>
              <a:t>21</a:t>
            </a:r>
            <a:r>
              <a:rPr lang="sr-Cyrl-RS" sz="1600" dirty="0" smtClean="0"/>
              <a:t>. </a:t>
            </a:r>
            <a:r>
              <a:rPr lang="sr-Cyrl-RS" sz="1600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en-US" sz="1600" dirty="0" smtClean="0"/>
              <a:t>	</a:t>
            </a:r>
            <a:r>
              <a:rPr lang="sr-Cyrl-RS" sz="1600" dirty="0" smtClean="0"/>
              <a:t>Иако </a:t>
            </a:r>
            <a:r>
              <a:rPr lang="sr-Cyrl-RS" sz="1600" dirty="0"/>
              <a:t>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Кроз </a:t>
            </a:r>
            <a:r>
              <a:rPr lang="ru-RU" sz="1600" dirty="0"/>
              <a:t>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sz="1600" dirty="0" smtClean="0"/>
              <a:t>општине Црвени Крст у </a:t>
            </a:r>
            <a:r>
              <a:rPr lang="ru-RU" sz="1600" dirty="0"/>
              <a:t>заједничком постављању циљева, дефинисању приоритета и планирању развоја наше општине.</a:t>
            </a:r>
            <a:endParaRPr lang="sr-Cyrl-RS" sz="1600" dirty="0"/>
          </a:p>
          <a:p>
            <a:pPr algn="r"/>
            <a:endParaRPr lang="sr-Cyrl-RS" dirty="0"/>
          </a:p>
          <a:p>
            <a:pPr algn="r"/>
            <a:endParaRPr lang="sr-Cyrl-RS" dirty="0"/>
          </a:p>
          <a:p>
            <a:pPr algn="r"/>
            <a:endParaRPr lang="en-US" dirty="0"/>
          </a:p>
        </p:txBody>
      </p:sp>
      <p:pic>
        <p:nvPicPr>
          <p:cNvPr id="1027" name="Picture 3" descr="C:\Users\ravno\Desktop\a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2209800"/>
            <a:ext cx="1518920" cy="1946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335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Добробити за локалне власти: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Јача </a:t>
            </a:r>
            <a:r>
              <a:rPr lang="ru-RU" dirty="0"/>
              <a:t>поверење између грађана и власти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Повећан </a:t>
            </a:r>
            <a:r>
              <a:rPr lang="ru-RU" dirty="0"/>
              <a:t>кредибилитет локалних власти у заједници</a:t>
            </a:r>
          </a:p>
          <a:p>
            <a:r>
              <a:rPr lang="en-US" dirty="0" smtClean="0"/>
              <a:t>- </a:t>
            </a:r>
            <a:r>
              <a:rPr lang="sr-Cyrl-RS" dirty="0" smtClean="0"/>
              <a:t>Доприноси </a:t>
            </a:r>
            <a:r>
              <a:rPr lang="sr-Cyrl-RS" dirty="0"/>
              <a:t>транспарентности рада ЛС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Помаже </a:t>
            </a:r>
            <a:r>
              <a:rPr lang="ru-RU" dirty="0"/>
              <a:t>ЛС да идентификује потребе заједнице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Донете </a:t>
            </a:r>
            <a:r>
              <a:rPr lang="ru-RU" dirty="0"/>
              <a:t>одлуке су одрживије и имају већи легитимитет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Уштеда </a:t>
            </a:r>
            <a:r>
              <a:rPr lang="ru-RU" dirty="0"/>
              <a:t>у времену и новцу путем уважавања интереса</a:t>
            </a:r>
          </a:p>
          <a:p>
            <a:r>
              <a:rPr lang="ru-RU" dirty="0"/>
              <a:t>заједнице у раној фази процеса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Заједничким </a:t>
            </a:r>
            <a:r>
              <a:rPr lang="ru-RU" dirty="0"/>
              <a:t>радом ЛС и грађани успевају да дођу до</a:t>
            </a:r>
          </a:p>
          <a:p>
            <a:r>
              <a:rPr lang="sr-Cyrl-RS" dirty="0"/>
              <a:t>креативнијих начина решавања проблема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29934"/>
            <a:ext cx="475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Добробити за грађане и локалну заједницу: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65859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•Остваривање основних грађанских права</a:t>
            </a:r>
          </a:p>
          <a:p>
            <a:r>
              <a:rPr lang="ru-RU" dirty="0"/>
              <a:t>•Боље разумевање функционисања локалне самоуправе</a:t>
            </a:r>
          </a:p>
          <a:p>
            <a:r>
              <a:rPr lang="ru-RU" dirty="0"/>
              <a:t>•Могућност изражавања сопствених потреба и мишљења пре</a:t>
            </a:r>
          </a:p>
          <a:p>
            <a:r>
              <a:rPr lang="sr-Cyrl-RS" dirty="0"/>
              <a:t>доношења одлуке</a:t>
            </a:r>
          </a:p>
          <a:p>
            <a:r>
              <a:rPr lang="ru-RU" dirty="0"/>
              <a:t>•Осећај укључености и власништва над донетим одлукама</a:t>
            </a:r>
          </a:p>
          <a:p>
            <a:r>
              <a:rPr lang="ru-RU" dirty="0"/>
              <a:t>•Повећан ниво одговорности и идентификације са</a:t>
            </a:r>
          </a:p>
          <a:p>
            <a:r>
              <a:rPr lang="sr-Cyrl-RS" dirty="0"/>
              <a:t>сопственом заједницом</a:t>
            </a:r>
          </a:p>
          <a:p>
            <a:r>
              <a:rPr lang="ru-RU" dirty="0"/>
              <a:t>•Омогућава развој компетенција за информисано и активно</a:t>
            </a:r>
          </a:p>
          <a:p>
            <a:r>
              <a:rPr lang="ru-RU" dirty="0"/>
              <a:t>учешће у демократском животу заједнице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28" y="990981"/>
            <a:ext cx="8229600" cy="570738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+mn-lt"/>
              </a:rPr>
              <a:t>Ко се финансира из буџета?</a:t>
            </a:r>
            <a:endParaRPr lang="en-US" sz="30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2133601"/>
            <a:ext cx="4648200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Управа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743200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8" y="4460875"/>
            <a:ext cx="840247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Савети грађана, школе и вртићи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</a:t>
            </a:r>
            <a:r>
              <a:rPr lang="en-US" altLang="en-US" sz="1700" dirty="0" smtClean="0">
                <a:cs typeface="Calibri" panose="020F0502020204030204" pitchFamily="34" charset="0"/>
              </a:rPr>
              <a:t>  </a:t>
            </a:r>
            <a:r>
              <a:rPr lang="ru-RU" altLang="en-US" sz="1700" dirty="0" smtClean="0">
                <a:cs typeface="Calibri" panose="020F0502020204030204" pitchFamily="34" charset="0"/>
              </a:rPr>
              <a:t>социјални </a:t>
            </a:r>
            <a:r>
              <a:rPr lang="en-US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рад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удружења </a:t>
            </a:r>
            <a:r>
              <a:rPr lang="ru-RU" altLang="en-US" sz="1700" dirty="0">
                <a:cs typeface="Calibri" panose="020F0502020204030204" pitchFamily="34" charset="0"/>
              </a:rPr>
              <a:t>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515144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 smtClean="0"/>
              <a:t>Приликом дефинисања </a:t>
            </a:r>
            <a:r>
              <a:rPr lang="sr-Cyrl-RS" sz="1700" dirty="0"/>
              <a:t>овог, за општину </a:t>
            </a:r>
            <a:r>
              <a:rPr lang="sr-Cyrl-RS" sz="1700" dirty="0" smtClean="0"/>
              <a:t>Црвени Крст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5800"/>
          </a:xfrm>
        </p:spPr>
        <p:txBody>
          <a:bodyPr>
            <a:noAutofit/>
          </a:bodyPr>
          <a:lstStyle/>
          <a:p>
            <a:r>
              <a:rPr lang="sr-Cyrl-RS" sz="3600" b="1" dirty="0">
                <a:latin typeface="+mn-lt"/>
              </a:rPr>
              <a:t>Ко учествује у буџетском процесу</a:t>
            </a:r>
            <a:r>
              <a:rPr lang="en-US" sz="3600" b="1" dirty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52212"/>
              </p:ext>
            </p:extLst>
          </p:nvPr>
        </p:nvGraphicFramePr>
        <p:xfrm>
          <a:off x="929043" y="2358361"/>
          <a:ext cx="5029200" cy="392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812682" y="1158807"/>
            <a:ext cx="1834144" cy="12252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ГРАЂАНИ И ЊИХОВА УДРУЖЕЊА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10554" y="4621890"/>
            <a:ext cx="2438400" cy="1752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b="1" dirty="0" smtClean="0">
                <a:solidFill>
                  <a:schemeClr val="bg1"/>
                </a:solidFill>
              </a:rPr>
              <a:t>ОПШТИНСКА       УПРАВА</a:t>
            </a:r>
            <a:endParaRPr lang="sr-Cyrl-RS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1998567"/>
            <a:ext cx="1549724" cy="13104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r-Cyrl-RS" sz="1400" dirty="0" smtClean="0">
              <a:solidFill>
                <a:schemeClr val="bg1"/>
              </a:solidFill>
            </a:endParaRPr>
          </a:p>
          <a:p>
            <a:r>
              <a:rPr lang="sr-Cyrl-RS" sz="1400" b="1" dirty="0">
                <a:solidFill>
                  <a:schemeClr val="bg1"/>
                </a:solidFill>
              </a:rPr>
              <a:t> </a:t>
            </a:r>
            <a:r>
              <a:rPr lang="sr-Cyrl-RS" sz="1400" b="1" dirty="0" smtClean="0">
                <a:solidFill>
                  <a:schemeClr val="bg1"/>
                </a:solidFill>
              </a:rPr>
              <a:t> САВЕТИ</a:t>
            </a:r>
          </a:p>
          <a:p>
            <a:r>
              <a:rPr lang="sr-Cyrl-RS" sz="1400" b="1" dirty="0" smtClean="0">
                <a:solidFill>
                  <a:schemeClr val="bg1"/>
                </a:solidFill>
              </a:rPr>
              <a:t>ГРАЂАНА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9562" y="4621890"/>
            <a:ext cx="2362200" cy="1658911"/>
          </a:xfrm>
          <a:prstGeom prst="ellipse">
            <a:avLst/>
          </a:prstGeom>
          <a:solidFill>
            <a:srgbClr val="ED136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685800" y="5059743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ПРЕДШКОЛСКО  И                 ОСНОВНО ОБРАЗОВАЊЕ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72869" y="1801958"/>
            <a:ext cx="2001580" cy="1853232"/>
            <a:chOff x="1288566" y="969370"/>
            <a:chExt cx="2001580" cy="1853232"/>
          </a:xfrm>
          <a:solidFill>
            <a:srgbClr val="20E029"/>
          </a:solidFill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1288566" y="969370"/>
              <a:ext cx="2001580" cy="1853232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1593366" y="1274170"/>
              <a:ext cx="1415330" cy="13104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600" b="1" kern="1200" dirty="0" smtClean="0"/>
                <a:t>СКУПШТИНА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6172200" y="2687185"/>
            <a:ext cx="2223044" cy="180861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bg1"/>
                </a:solidFill>
                <a:latin typeface="+mj-lt"/>
              </a:rPr>
              <a:t>ОДСЕК ЗА ФИНАНСИЈЕ И БУЏЕТ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6122</TotalTime>
  <Words>1815</Words>
  <Application>Microsoft Office PowerPoint</Application>
  <PresentationFormat>On-screen Show (4:3)</PresentationFormat>
  <Paragraphs>349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Ion</vt:lpstr>
      <vt:lpstr>ГРАДСКА ОПШТИНА ЦРВЕНИ КРСТ </vt:lpstr>
      <vt:lpstr>PowerPoint Presentation</vt:lpstr>
      <vt:lpstr>PowerPoint Presentation</vt:lpstr>
      <vt:lpstr>PowerPoint Presentation</vt:lpstr>
      <vt:lpstr>Кључне добробити од партиципације јавности</vt:lpstr>
      <vt:lpstr>Кључне добробити од партиципације јавности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2021. годину према нацрту Одлуке о буџету</vt:lpstr>
      <vt:lpstr>Структура планираних прихода и примања за 2021. годину према нацрту Одлуке о буџету</vt:lpstr>
      <vt:lpstr>Шта се променило у односу на 2020. годину?</vt:lpstr>
      <vt:lpstr>На шта се троше јавна средства?</vt:lpstr>
      <vt:lpstr>PowerPoint Presentation</vt:lpstr>
      <vt:lpstr>Надлежности општине Црвени Крст које се могу финансирати из буџета</vt:lpstr>
      <vt:lpstr>Структура планираних расхода и издатака буџета за 2021. годину према нацрту Одлуке о буџету</vt:lpstr>
      <vt:lpstr>Структура планираних расхода и издатака буџета за 2021. годину према нацрту Одлуке о буџету</vt:lpstr>
      <vt:lpstr>Шта се променило у односу на 2020. годину?</vt:lpstr>
      <vt:lpstr>Расходи буџета по програмима</vt:lpstr>
      <vt:lpstr>Расходи буџета расподељени по директним  буџетским корисницима према нацрту Одлуке о буџету за 2021.годину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korisnik</cp:lastModifiedBy>
  <cp:revision>581</cp:revision>
  <cp:lastPrinted>2018-01-29T14:26:33Z</cp:lastPrinted>
  <dcterms:created xsi:type="dcterms:W3CDTF">2006-08-16T00:00:00Z</dcterms:created>
  <dcterms:modified xsi:type="dcterms:W3CDTF">2020-11-27T10:01:40Z</dcterms:modified>
  <cp:contentStatus/>
</cp:coreProperties>
</file>